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sldIdLst>
    <p:sldId id="256" r:id="rId3"/>
    <p:sldId id="279" r:id="rId4"/>
    <p:sldId id="275" r:id="rId5"/>
    <p:sldId id="268" r:id="rId6"/>
    <p:sldId id="257" r:id="rId7"/>
    <p:sldId id="278" r:id="rId8"/>
    <p:sldId id="277" r:id="rId9"/>
    <p:sldId id="260" r:id="rId10"/>
    <p:sldId id="276" r:id="rId11"/>
    <p:sldId id="258" r:id="rId12"/>
    <p:sldId id="259" r:id="rId13"/>
    <p:sldId id="263" r:id="rId14"/>
    <p:sldId id="267" r:id="rId15"/>
    <p:sldId id="261" r:id="rId16"/>
    <p:sldId id="270" r:id="rId17"/>
    <p:sldId id="262" r:id="rId18"/>
    <p:sldId id="264" r:id="rId19"/>
    <p:sldId id="271" r:id="rId20"/>
    <p:sldId id="265" r:id="rId21"/>
    <p:sldId id="272" r:id="rId22"/>
    <p:sldId id="273" r:id="rId23"/>
    <p:sldId id="274" r:id="rId24"/>
    <p:sldId id="266"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7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0"/>
    <p:restoredTop sz="68880"/>
  </p:normalViewPr>
  <p:slideViewPr>
    <p:cSldViewPr snapToGrid="0">
      <p:cViewPr>
        <p:scale>
          <a:sx n="94" d="100"/>
          <a:sy n="94" d="100"/>
        </p:scale>
        <p:origin x="712" y="143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58663-B72D-0143-A480-F63C90BE94CB}" type="datetimeFigureOut">
              <a:rPr lang="es-ES_tradnl" smtClean="0"/>
              <a:t>1/5/24</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1ACFB-D654-2A41-BF18-62AEE71B5BFC}" type="slidenum">
              <a:rPr lang="es-ES_tradnl" smtClean="0"/>
              <a:t>‹Nº›</a:t>
            </a:fld>
            <a:endParaRPr lang="es-ES_tradnl"/>
          </a:p>
        </p:txBody>
      </p:sp>
    </p:spTree>
    <p:extLst>
      <p:ext uri="{BB962C8B-B14F-4D97-AF65-F5344CB8AC3E}">
        <p14:creationId xmlns:p14="http://schemas.microsoft.com/office/powerpoint/2010/main" val="3777205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EA1ACFB-D654-2A41-BF18-62AEE71B5BFC}" type="slidenum">
              <a:rPr lang="es-ES_tradnl" smtClean="0"/>
              <a:t>4</a:t>
            </a:fld>
            <a:endParaRPr lang="es-ES_tradnl"/>
          </a:p>
        </p:txBody>
      </p:sp>
    </p:spTree>
    <p:extLst>
      <p:ext uri="{BB962C8B-B14F-4D97-AF65-F5344CB8AC3E}">
        <p14:creationId xmlns:p14="http://schemas.microsoft.com/office/powerpoint/2010/main" val="2981107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_tradnl" sz="900" dirty="0">
                <a:latin typeface="Arial" panose="020B0604020202020204" pitchFamily="34" charset="0"/>
                <a:cs typeface="Arial" panose="020B0604020202020204" pitchFamily="34" charset="0"/>
              </a:rPr>
              <a:t>El índice se usa para mostrar cómo han variado los precios de la vivienda a lo largo de los años con respecto al año base:</a:t>
            </a:r>
          </a:p>
          <a:p>
            <a:pPr algn="l"/>
            <a:r>
              <a:rPr lang="es-ES_tradnl" sz="900" dirty="0">
                <a:latin typeface="Arial" panose="020B0604020202020204" pitchFamily="34" charset="0"/>
                <a:cs typeface="Arial" panose="020B0604020202020204" pitchFamily="34" charset="0"/>
              </a:rPr>
              <a:t>Si el valor del índice es mayor que 100: Los precios de la vivienda han aumentado en comparación con 2015. Por ejemplo, un índice de 120 indicaría un aumento del 20% en los precios con respecto a 2015</a:t>
            </a:r>
          </a:p>
          <a:p>
            <a:endParaRPr lang="es-ES_tradnl" sz="9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EA1ACFB-D654-2A41-BF18-62AEE71B5BFC}" type="slidenum">
              <a:rPr lang="es-ES_tradnl" smtClean="0"/>
              <a:t>5</a:t>
            </a:fld>
            <a:endParaRPr lang="es-ES_tradnl"/>
          </a:p>
        </p:txBody>
      </p:sp>
    </p:spTree>
    <p:extLst>
      <p:ext uri="{BB962C8B-B14F-4D97-AF65-F5344CB8AC3E}">
        <p14:creationId xmlns:p14="http://schemas.microsoft.com/office/powerpoint/2010/main" val="103272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_tradnl" sz="900" dirty="0">
                <a:latin typeface="Arial" panose="020B0604020202020204" pitchFamily="34" charset="0"/>
                <a:cs typeface="Arial" panose="020B0604020202020204" pitchFamily="34" charset="0"/>
              </a:rPr>
              <a:t>El índice se usa para mostrar cómo han variado los precios de la vivienda a lo largo de los años con respecto al año base:</a:t>
            </a:r>
          </a:p>
          <a:p>
            <a:pPr algn="l"/>
            <a:r>
              <a:rPr lang="es-ES_tradnl" sz="900" dirty="0">
                <a:latin typeface="Arial" panose="020B0604020202020204" pitchFamily="34" charset="0"/>
                <a:cs typeface="Arial" panose="020B0604020202020204" pitchFamily="34" charset="0"/>
              </a:rPr>
              <a:t>Si el valor del índice es mayor que 100: Los precios de la vivienda han aumentado en comparación con 2015. Por ejemplo, un índice de 120 indicaría un aumento del 20% en los precios con respecto a 2015</a:t>
            </a:r>
          </a:p>
          <a:p>
            <a:endParaRPr lang="es-ES_tradnl" sz="9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EA1ACFB-D654-2A41-BF18-62AEE71B5BFC}" type="slidenum">
              <a:rPr lang="es-ES_tradnl" smtClean="0"/>
              <a:t>6</a:t>
            </a:fld>
            <a:endParaRPr lang="es-ES_tradnl"/>
          </a:p>
        </p:txBody>
      </p:sp>
    </p:spTree>
    <p:extLst>
      <p:ext uri="{BB962C8B-B14F-4D97-AF65-F5344CB8AC3E}">
        <p14:creationId xmlns:p14="http://schemas.microsoft.com/office/powerpoint/2010/main" val="225272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_tradnl" sz="900" dirty="0">
                <a:latin typeface="Arial" panose="020B0604020202020204" pitchFamily="34" charset="0"/>
                <a:cs typeface="Arial" panose="020B0604020202020204" pitchFamily="34" charset="0"/>
              </a:rPr>
              <a:t>El índice se usa para mostrar cómo han variado los precios de la vivienda a lo largo de los años con respecto al año base:</a:t>
            </a:r>
          </a:p>
          <a:p>
            <a:pPr algn="l"/>
            <a:r>
              <a:rPr lang="es-ES_tradnl" sz="900" dirty="0">
                <a:latin typeface="Arial" panose="020B0604020202020204" pitchFamily="34" charset="0"/>
                <a:cs typeface="Arial" panose="020B0604020202020204" pitchFamily="34" charset="0"/>
              </a:rPr>
              <a:t>Si el valor del índice es mayor que 100: Los precios de la vivienda han aumentado en comparación con 2015. Por ejemplo, un índice de 120 indicaría un aumento del 20% en los precios con respecto a 2015</a:t>
            </a:r>
          </a:p>
          <a:p>
            <a:endParaRPr lang="es-ES_tradnl" sz="900"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EA1ACFB-D654-2A41-BF18-62AEE71B5BFC}" type="slidenum">
              <a:rPr lang="es-ES_tradnl" smtClean="0"/>
              <a:t>7</a:t>
            </a:fld>
            <a:endParaRPr lang="es-ES_tradnl"/>
          </a:p>
        </p:txBody>
      </p:sp>
    </p:spTree>
    <p:extLst>
      <p:ext uri="{BB962C8B-B14F-4D97-AF65-F5344CB8AC3E}">
        <p14:creationId xmlns:p14="http://schemas.microsoft.com/office/powerpoint/2010/main" val="3815975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sz="900" b="0" i="1" u="none" strike="noStrike" dirty="0">
                <a:solidFill>
                  <a:srgbClr val="0D0D0D"/>
                </a:solidFill>
                <a:effectLst/>
                <a:latin typeface="Arial" panose="020B0604020202020204" pitchFamily="34" charset="0"/>
                <a:cs typeface="Arial" panose="020B0604020202020204" pitchFamily="34" charset="0"/>
              </a:rPr>
            </a:br>
            <a:r>
              <a:rPr lang="es-ES" sz="900" b="0" i="1" u="none" strike="noStrike" dirty="0">
                <a:solidFill>
                  <a:srgbClr val="0D0D0D"/>
                </a:solidFill>
                <a:effectLst/>
                <a:latin typeface="Arial" panose="020B0604020202020204" pitchFamily="34" charset="0"/>
                <a:cs typeface="Arial" panose="020B0604020202020204" pitchFamily="34" charset="0"/>
              </a:rPr>
              <a:t>Sí, el IPC (Índice de Precios al Consumo) puede afectar al IPV (Índice de Precios de Vivienda) en varios aspectos:</a:t>
            </a:r>
          </a:p>
          <a:p>
            <a:pPr algn="l"/>
            <a:endParaRPr lang="es-ES" sz="900" b="0" i="1" u="none" strike="noStrike" dirty="0">
              <a:solidFill>
                <a:srgbClr val="0D0D0D"/>
              </a:solidFill>
              <a:effectLst/>
              <a:latin typeface="Arial" panose="020B0604020202020204" pitchFamily="34" charset="0"/>
              <a:cs typeface="Arial" panose="020B0604020202020204" pitchFamily="34" charset="0"/>
            </a:endParaRPr>
          </a:p>
          <a:p>
            <a:pPr algn="l">
              <a:buFont typeface="+mj-lt"/>
              <a:buAutoNum type="arabicPeriod"/>
            </a:pPr>
            <a:r>
              <a:rPr lang="es-ES" sz="900" b="1" i="1" u="none" strike="noStrike" dirty="0">
                <a:solidFill>
                  <a:srgbClr val="0D0D0D"/>
                </a:solidFill>
                <a:effectLst/>
                <a:latin typeface="Arial" panose="020B0604020202020204" pitchFamily="34" charset="0"/>
                <a:cs typeface="Arial" panose="020B0604020202020204" pitchFamily="34" charset="0"/>
              </a:rPr>
              <a:t>Inflación General y Precios de Vivienda</a:t>
            </a:r>
            <a:r>
              <a:rPr lang="es-ES" sz="900" b="0" i="1" u="none" strike="noStrike" dirty="0">
                <a:solidFill>
                  <a:srgbClr val="0D0D0D"/>
                </a:solidFill>
                <a:effectLst/>
                <a:latin typeface="Arial" panose="020B0604020202020204" pitchFamily="34" charset="0"/>
                <a:cs typeface="Arial" panose="020B0604020202020204" pitchFamily="34" charset="0"/>
              </a:rPr>
              <a:t>: El IPC mide la inflación general, es decir, el cambio promedio en los precios de una canasta de bienes y servicios consumidos por los hogares. Cuando el IPC sube, indica que el nivel general de precios está aumentando, lo que puede incluir los costos asociados con la propiedad de viviendas, como materiales de construcción y costos de mantenimiento. Esto puede, a su vez, influir en el IPV, especialmente en el precio de viviendas nuevas.</a:t>
            </a:r>
          </a:p>
          <a:p>
            <a:pPr algn="l">
              <a:buFont typeface="+mj-lt"/>
              <a:buAutoNum type="arabicPeriod"/>
            </a:pPr>
            <a:endParaRPr lang="es-ES" sz="900" b="0" i="1" u="none" strike="noStrike" dirty="0">
              <a:solidFill>
                <a:srgbClr val="0D0D0D"/>
              </a:solidFill>
              <a:effectLst/>
              <a:latin typeface="Arial" panose="020B0604020202020204" pitchFamily="34" charset="0"/>
              <a:cs typeface="Arial" panose="020B0604020202020204" pitchFamily="34" charset="0"/>
            </a:endParaRPr>
          </a:p>
          <a:p>
            <a:pPr algn="l">
              <a:buFont typeface="+mj-lt"/>
              <a:buAutoNum type="arabicPeriod"/>
            </a:pPr>
            <a:r>
              <a:rPr lang="es-ES" sz="900" b="1" i="1" u="none" strike="noStrike" dirty="0">
                <a:solidFill>
                  <a:srgbClr val="0D0D0D"/>
                </a:solidFill>
                <a:effectLst/>
                <a:latin typeface="Arial" panose="020B0604020202020204" pitchFamily="34" charset="0"/>
                <a:cs typeface="Arial" panose="020B0604020202020204" pitchFamily="34" charset="0"/>
              </a:rPr>
              <a:t>Capacidad de Compra</a:t>
            </a:r>
            <a:r>
              <a:rPr lang="es-ES" sz="900" b="0" i="1" u="none" strike="noStrike" dirty="0">
                <a:solidFill>
                  <a:srgbClr val="0D0D0D"/>
                </a:solidFill>
                <a:effectLst/>
                <a:latin typeface="Arial" panose="020B0604020202020204" pitchFamily="34" charset="0"/>
                <a:cs typeface="Arial" panose="020B0604020202020204" pitchFamily="34" charset="0"/>
              </a:rPr>
              <a:t>: Un aumento en el IPC puede reducir el poder adquisitivo de los consumidores si los ingresos no aumentan a un ritmo comparable. Esto puede disminuir la capacidad de las personas para comprar viviendas, afectando la demanda y potencialmente estabilizando o reduciendo los precios de las viviendas, según la severidad y duración del aumento de precios.</a:t>
            </a:r>
          </a:p>
          <a:p>
            <a:pPr algn="l">
              <a:buFont typeface="+mj-lt"/>
              <a:buAutoNum type="arabicPeriod"/>
            </a:pPr>
            <a:endParaRPr lang="es-ES" sz="900" b="0" i="1" u="none" strike="noStrike" dirty="0">
              <a:solidFill>
                <a:srgbClr val="0D0D0D"/>
              </a:solidFill>
              <a:effectLst/>
              <a:latin typeface="Arial" panose="020B0604020202020204" pitchFamily="34" charset="0"/>
              <a:cs typeface="Arial" panose="020B0604020202020204" pitchFamily="34" charset="0"/>
            </a:endParaRPr>
          </a:p>
          <a:p>
            <a:pPr algn="l">
              <a:buFont typeface="+mj-lt"/>
              <a:buAutoNum type="arabicPeriod"/>
            </a:pPr>
            <a:r>
              <a:rPr lang="es-ES" sz="900" b="1" i="1" u="none" strike="noStrike" dirty="0">
                <a:solidFill>
                  <a:srgbClr val="0D0D0D"/>
                </a:solidFill>
                <a:effectLst/>
                <a:latin typeface="Arial" panose="020B0604020202020204" pitchFamily="34" charset="0"/>
                <a:cs typeface="Arial" panose="020B0604020202020204" pitchFamily="34" charset="0"/>
              </a:rPr>
              <a:t>Expectativas de Inflación</a:t>
            </a:r>
            <a:r>
              <a:rPr lang="es-ES" sz="900" b="0" i="1" u="none" strike="noStrike" dirty="0">
                <a:solidFill>
                  <a:srgbClr val="0D0D0D"/>
                </a:solidFill>
                <a:effectLst/>
                <a:latin typeface="Arial" panose="020B0604020202020204" pitchFamily="34" charset="0"/>
                <a:cs typeface="Arial" panose="020B0604020202020204" pitchFamily="34" charset="0"/>
              </a:rPr>
              <a:t>: Si los consumidores y los inversores esperan que la inflación continúe aumentando, podrían percibir las propiedades inmobiliarias como una inversión segura contra la inflación, lo que aumentaría la demanda de viviendas y, por consiguiente, elevaría los precios. Esto afectaría directamente al IPV.</a:t>
            </a:r>
          </a:p>
          <a:p>
            <a:pPr algn="l">
              <a:buFont typeface="+mj-lt"/>
              <a:buAutoNum type="arabicPeriod"/>
            </a:pPr>
            <a:endParaRPr lang="es-ES" sz="900" b="0" i="1" u="none" strike="noStrike" dirty="0">
              <a:solidFill>
                <a:srgbClr val="0D0D0D"/>
              </a:solidFill>
              <a:effectLst/>
              <a:latin typeface="Arial" panose="020B0604020202020204" pitchFamily="34" charset="0"/>
              <a:cs typeface="Arial" panose="020B0604020202020204" pitchFamily="34" charset="0"/>
            </a:endParaRPr>
          </a:p>
          <a:p>
            <a:pPr algn="l">
              <a:buFont typeface="+mj-lt"/>
              <a:buAutoNum type="arabicPeriod"/>
            </a:pPr>
            <a:r>
              <a:rPr lang="es-ES" sz="900" b="1" i="1" u="none" strike="noStrike" dirty="0">
                <a:solidFill>
                  <a:srgbClr val="0D0D0D"/>
                </a:solidFill>
                <a:effectLst/>
                <a:latin typeface="Arial" panose="020B0604020202020204" pitchFamily="34" charset="0"/>
                <a:cs typeface="Arial" panose="020B0604020202020204" pitchFamily="34" charset="0"/>
              </a:rPr>
              <a:t>Política Monetaria</a:t>
            </a:r>
            <a:r>
              <a:rPr lang="es-ES" sz="900" b="0" i="1" u="none" strike="noStrike" dirty="0">
                <a:solidFill>
                  <a:srgbClr val="0D0D0D"/>
                </a:solidFill>
                <a:effectLst/>
                <a:latin typeface="Arial" panose="020B0604020202020204" pitchFamily="34" charset="0"/>
                <a:cs typeface="Arial" panose="020B0604020202020204" pitchFamily="34" charset="0"/>
              </a:rPr>
              <a:t>: Las respuestas del banco central a la inflación (como modificar las tasas de interés) también pueden impactar el IPV. Por ejemplo, si el banco central eleva las tasas de interés para combatir una inflación alta (reflejada en un aumento del IPC), los costos de financiamiento hipotecario podrían aumentar, lo que desalentaría la compra de viviendas y podría disminuir el IPV.</a:t>
            </a:r>
          </a:p>
          <a:p>
            <a:endParaRPr lang="es-ES_tradnl" sz="900" i="1"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EA1ACFB-D654-2A41-BF18-62AEE71B5BFC}" type="slidenum">
              <a:rPr lang="es-ES_tradnl" smtClean="0"/>
              <a:t>8</a:t>
            </a:fld>
            <a:endParaRPr lang="es-ES_tradnl"/>
          </a:p>
        </p:txBody>
      </p:sp>
    </p:spTree>
    <p:extLst>
      <p:ext uri="{BB962C8B-B14F-4D97-AF65-F5344CB8AC3E}">
        <p14:creationId xmlns:p14="http://schemas.microsoft.com/office/powerpoint/2010/main" val="3647011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r>
              <a:rPr lang="es-ES" sz="900" b="0" i="1" u="none" strike="noStrike" dirty="0">
                <a:solidFill>
                  <a:srgbClr val="0D0D0D"/>
                </a:solidFill>
                <a:effectLst/>
                <a:latin typeface="Arial" panose="020B0604020202020204" pitchFamily="34" charset="0"/>
                <a:cs typeface="Arial" panose="020B0604020202020204" pitchFamily="34" charset="0"/>
              </a:rPr>
            </a:br>
            <a:r>
              <a:rPr lang="es-ES" sz="900" b="0" i="1" u="none" strike="noStrike" dirty="0">
                <a:solidFill>
                  <a:srgbClr val="0D0D0D"/>
                </a:solidFill>
                <a:effectLst/>
                <a:latin typeface="Arial" panose="020B0604020202020204" pitchFamily="34" charset="0"/>
                <a:cs typeface="Arial" panose="020B0604020202020204" pitchFamily="34" charset="0"/>
              </a:rPr>
              <a:t>Sí, el IPC (Índice de Precios al Consumo) puede afectar al IPV (Índice de Precios de Vivienda) en varios aspectos:</a:t>
            </a:r>
          </a:p>
          <a:p>
            <a:pPr algn="l"/>
            <a:endParaRPr lang="es-ES" sz="900" b="0" i="1" u="none" strike="noStrike" dirty="0">
              <a:solidFill>
                <a:srgbClr val="0D0D0D"/>
              </a:solidFill>
              <a:effectLst/>
              <a:latin typeface="Arial" panose="020B0604020202020204" pitchFamily="34" charset="0"/>
              <a:cs typeface="Arial" panose="020B0604020202020204" pitchFamily="34" charset="0"/>
            </a:endParaRPr>
          </a:p>
          <a:p>
            <a:pPr algn="l">
              <a:buFont typeface="+mj-lt"/>
              <a:buAutoNum type="arabicPeriod"/>
            </a:pPr>
            <a:r>
              <a:rPr lang="es-ES" sz="900" b="1" i="1" u="none" strike="noStrike" dirty="0">
                <a:solidFill>
                  <a:srgbClr val="0D0D0D"/>
                </a:solidFill>
                <a:effectLst/>
                <a:latin typeface="Arial" panose="020B0604020202020204" pitchFamily="34" charset="0"/>
                <a:cs typeface="Arial" panose="020B0604020202020204" pitchFamily="34" charset="0"/>
              </a:rPr>
              <a:t>Inflación General y Precios de Vivienda</a:t>
            </a:r>
            <a:r>
              <a:rPr lang="es-ES" sz="900" b="0" i="1" u="none" strike="noStrike" dirty="0">
                <a:solidFill>
                  <a:srgbClr val="0D0D0D"/>
                </a:solidFill>
                <a:effectLst/>
                <a:latin typeface="Arial" panose="020B0604020202020204" pitchFamily="34" charset="0"/>
                <a:cs typeface="Arial" panose="020B0604020202020204" pitchFamily="34" charset="0"/>
              </a:rPr>
              <a:t>: El IPC mide la inflación general, es decir, el cambio promedio en los precios de una canasta de bienes y servicios consumidos por los hogares. Cuando el IPC sube, indica que el nivel general de precios está aumentando, lo que puede incluir los costos asociados con la propiedad de viviendas, como materiales de construcción y costos de mantenimiento. Esto puede, a su vez, influir en el IPV, especialmente en el precio de viviendas nuevas.</a:t>
            </a:r>
          </a:p>
          <a:p>
            <a:pPr algn="l">
              <a:buFont typeface="+mj-lt"/>
              <a:buAutoNum type="arabicPeriod"/>
            </a:pPr>
            <a:endParaRPr lang="es-ES" sz="900" b="0" i="1" u="none" strike="noStrike" dirty="0">
              <a:solidFill>
                <a:srgbClr val="0D0D0D"/>
              </a:solidFill>
              <a:effectLst/>
              <a:latin typeface="Arial" panose="020B0604020202020204" pitchFamily="34" charset="0"/>
              <a:cs typeface="Arial" panose="020B0604020202020204" pitchFamily="34" charset="0"/>
            </a:endParaRPr>
          </a:p>
          <a:p>
            <a:pPr algn="l">
              <a:buFont typeface="+mj-lt"/>
              <a:buAutoNum type="arabicPeriod"/>
            </a:pPr>
            <a:r>
              <a:rPr lang="es-ES" sz="900" b="1" i="1" u="none" strike="noStrike" dirty="0">
                <a:solidFill>
                  <a:srgbClr val="0D0D0D"/>
                </a:solidFill>
                <a:effectLst/>
                <a:latin typeface="Arial" panose="020B0604020202020204" pitchFamily="34" charset="0"/>
                <a:cs typeface="Arial" panose="020B0604020202020204" pitchFamily="34" charset="0"/>
              </a:rPr>
              <a:t>Capacidad de Compra</a:t>
            </a:r>
            <a:r>
              <a:rPr lang="es-ES" sz="900" b="0" i="1" u="none" strike="noStrike" dirty="0">
                <a:solidFill>
                  <a:srgbClr val="0D0D0D"/>
                </a:solidFill>
                <a:effectLst/>
                <a:latin typeface="Arial" panose="020B0604020202020204" pitchFamily="34" charset="0"/>
                <a:cs typeface="Arial" panose="020B0604020202020204" pitchFamily="34" charset="0"/>
              </a:rPr>
              <a:t>: Un aumento en el IPC puede reducir el poder adquisitivo de los consumidores si los ingresos no aumentan a un ritmo comparable. Esto puede disminuir la capacidad de las personas para comprar viviendas, afectando la demanda y potencialmente estabilizando o reduciendo los precios de las viviendas, según la severidad y duración del aumento de precios.</a:t>
            </a:r>
          </a:p>
          <a:p>
            <a:pPr algn="l">
              <a:buFont typeface="+mj-lt"/>
              <a:buAutoNum type="arabicPeriod"/>
            </a:pPr>
            <a:endParaRPr lang="es-ES" sz="900" b="0" i="1" u="none" strike="noStrike" dirty="0">
              <a:solidFill>
                <a:srgbClr val="0D0D0D"/>
              </a:solidFill>
              <a:effectLst/>
              <a:latin typeface="Arial" panose="020B0604020202020204" pitchFamily="34" charset="0"/>
              <a:cs typeface="Arial" panose="020B0604020202020204" pitchFamily="34" charset="0"/>
            </a:endParaRPr>
          </a:p>
          <a:p>
            <a:pPr algn="l">
              <a:buFont typeface="+mj-lt"/>
              <a:buAutoNum type="arabicPeriod"/>
            </a:pPr>
            <a:r>
              <a:rPr lang="es-ES" sz="900" b="1" i="1" u="none" strike="noStrike" dirty="0">
                <a:solidFill>
                  <a:srgbClr val="0D0D0D"/>
                </a:solidFill>
                <a:effectLst/>
                <a:latin typeface="Arial" panose="020B0604020202020204" pitchFamily="34" charset="0"/>
                <a:cs typeface="Arial" panose="020B0604020202020204" pitchFamily="34" charset="0"/>
              </a:rPr>
              <a:t>Expectativas de Inflación</a:t>
            </a:r>
            <a:r>
              <a:rPr lang="es-ES" sz="900" b="0" i="1" u="none" strike="noStrike" dirty="0">
                <a:solidFill>
                  <a:srgbClr val="0D0D0D"/>
                </a:solidFill>
                <a:effectLst/>
                <a:latin typeface="Arial" panose="020B0604020202020204" pitchFamily="34" charset="0"/>
                <a:cs typeface="Arial" panose="020B0604020202020204" pitchFamily="34" charset="0"/>
              </a:rPr>
              <a:t>: Si los consumidores y los inversores esperan que la inflación continúe aumentando, podrían percibir las propiedades inmobiliarias como una inversión segura contra la inflación, lo que aumentaría la demanda de viviendas y, por consiguiente, elevaría los precios. Esto afectaría directamente al IPV.</a:t>
            </a:r>
          </a:p>
          <a:p>
            <a:pPr algn="l">
              <a:buFont typeface="+mj-lt"/>
              <a:buAutoNum type="arabicPeriod"/>
            </a:pPr>
            <a:endParaRPr lang="es-ES" sz="900" b="0" i="1" u="none" strike="noStrike" dirty="0">
              <a:solidFill>
                <a:srgbClr val="0D0D0D"/>
              </a:solidFill>
              <a:effectLst/>
              <a:latin typeface="Arial" panose="020B0604020202020204" pitchFamily="34" charset="0"/>
              <a:cs typeface="Arial" panose="020B0604020202020204" pitchFamily="34" charset="0"/>
            </a:endParaRPr>
          </a:p>
          <a:p>
            <a:pPr algn="l">
              <a:buFont typeface="+mj-lt"/>
              <a:buAutoNum type="arabicPeriod"/>
            </a:pPr>
            <a:r>
              <a:rPr lang="es-ES" sz="900" b="1" i="1" u="none" strike="noStrike" dirty="0">
                <a:solidFill>
                  <a:srgbClr val="0D0D0D"/>
                </a:solidFill>
                <a:effectLst/>
                <a:latin typeface="Arial" panose="020B0604020202020204" pitchFamily="34" charset="0"/>
                <a:cs typeface="Arial" panose="020B0604020202020204" pitchFamily="34" charset="0"/>
              </a:rPr>
              <a:t>Política Monetaria</a:t>
            </a:r>
            <a:r>
              <a:rPr lang="es-ES" sz="900" b="0" i="1" u="none" strike="noStrike" dirty="0">
                <a:solidFill>
                  <a:srgbClr val="0D0D0D"/>
                </a:solidFill>
                <a:effectLst/>
                <a:latin typeface="Arial" panose="020B0604020202020204" pitchFamily="34" charset="0"/>
                <a:cs typeface="Arial" panose="020B0604020202020204" pitchFamily="34" charset="0"/>
              </a:rPr>
              <a:t>: Las respuestas del banco central a la inflación (como modificar las tasas de interés) también pueden impactar el IPV. Por ejemplo, si el banco central eleva las tasas de interés para combatir una inflación alta (reflejada en un aumento del IPC), los costos de financiamiento hipotecario podrían aumentar, lo que desalentaría la compra de viviendas y podría disminuir el IPV.</a:t>
            </a:r>
          </a:p>
          <a:p>
            <a:endParaRPr lang="es-ES_tradnl" sz="900" i="1"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6EA1ACFB-D654-2A41-BF18-62AEE71B5BFC}" type="slidenum">
              <a:rPr lang="es-ES_tradnl" smtClean="0"/>
              <a:t>9</a:t>
            </a:fld>
            <a:endParaRPr lang="es-ES_tradnl"/>
          </a:p>
        </p:txBody>
      </p:sp>
    </p:spTree>
    <p:extLst>
      <p:ext uri="{BB962C8B-B14F-4D97-AF65-F5344CB8AC3E}">
        <p14:creationId xmlns:p14="http://schemas.microsoft.com/office/powerpoint/2010/main" val="260147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6EA1ACFB-D654-2A41-BF18-62AEE71B5BFC}" type="slidenum">
              <a:rPr lang="es-ES_tradnl" smtClean="0"/>
              <a:t>17</a:t>
            </a:fld>
            <a:endParaRPr lang="es-ES_tradnl"/>
          </a:p>
        </p:txBody>
      </p:sp>
    </p:spTree>
    <p:extLst>
      <p:ext uri="{BB962C8B-B14F-4D97-AF65-F5344CB8AC3E}">
        <p14:creationId xmlns:p14="http://schemas.microsoft.com/office/powerpoint/2010/main" val="4068076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DAFEB7-EE92-616C-718F-43EE6985311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6834E0AC-475C-C391-88C9-4FEAF85991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47E0B3F7-5635-D104-22E8-CCA3ACA5009F}"/>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5" name="Marcador de pie de página 4">
            <a:extLst>
              <a:ext uri="{FF2B5EF4-FFF2-40B4-BE49-F238E27FC236}">
                <a16:creationId xmlns:a16="http://schemas.microsoft.com/office/drawing/2014/main" id="{CB40EEDE-F823-05F3-EA71-8B09D16A6992}"/>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F3E91C93-F8B7-ECD3-D312-190FA49931CC}"/>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278037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5858D8-ECA3-45C3-66E5-CEB62B7DEA4B}"/>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39B61B57-4C6B-C45E-B5C8-F11776DC48B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543F438A-92A6-9DB1-1CAC-09C0B0239F8A}"/>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5" name="Marcador de pie de página 4">
            <a:extLst>
              <a:ext uri="{FF2B5EF4-FFF2-40B4-BE49-F238E27FC236}">
                <a16:creationId xmlns:a16="http://schemas.microsoft.com/office/drawing/2014/main" id="{075B489B-3F1E-B0A6-41E6-7431F11D4AE6}"/>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12C840A-72F4-8EA8-5F24-C6A32FF0A500}"/>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2890341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0BDA784-BECB-BAD7-C2B4-495787AABC9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F7D1A560-E8FA-031C-A221-D6BBF62B007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5EBDF354-D476-975A-45B8-2CE56C74538A}"/>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5" name="Marcador de pie de página 4">
            <a:extLst>
              <a:ext uri="{FF2B5EF4-FFF2-40B4-BE49-F238E27FC236}">
                <a16:creationId xmlns:a16="http://schemas.microsoft.com/office/drawing/2014/main" id="{9FED58F5-C092-7F7A-9593-F0515302D00B}"/>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311F7D47-5EFD-95D6-96BD-BD99286C43CF}"/>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120919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24B6BA-0552-994D-2805-95E8D6D2D10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AF90AF79-6FC1-6B05-CE57-FE1E097363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193FCA8B-50F8-CDCB-B79A-7BEEBBB39D68}"/>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5" name="Marcador de pie de página 4">
            <a:extLst>
              <a:ext uri="{FF2B5EF4-FFF2-40B4-BE49-F238E27FC236}">
                <a16:creationId xmlns:a16="http://schemas.microsoft.com/office/drawing/2014/main" id="{3C9B03F5-53ED-22BE-2B95-43E26BCE381A}"/>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6023657F-A095-1D73-2A93-9DF2FF487DE7}"/>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1046665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F96266-3839-A075-954B-A749427D4CE4}"/>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A45862D0-1DC6-AEF2-E682-DAF454B64F9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4C70B705-CA7F-4091-35AB-8096791213EF}"/>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5" name="Marcador de pie de página 4">
            <a:extLst>
              <a:ext uri="{FF2B5EF4-FFF2-40B4-BE49-F238E27FC236}">
                <a16:creationId xmlns:a16="http://schemas.microsoft.com/office/drawing/2014/main" id="{B007694E-0A22-D7A2-EBA1-D4285A1F546E}"/>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AF74FD81-9369-F587-C0F9-C36E3B162946}"/>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691176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1EEB8F-365A-319E-3D43-05933C6FFDF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7D5E25AC-4A25-0CE7-4A79-371CBB7F13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9A1D864-213C-11B3-1E8A-5D0E2D494CFE}"/>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5" name="Marcador de pie de página 4">
            <a:extLst>
              <a:ext uri="{FF2B5EF4-FFF2-40B4-BE49-F238E27FC236}">
                <a16:creationId xmlns:a16="http://schemas.microsoft.com/office/drawing/2014/main" id="{F768764E-6798-F239-B367-D70004032976}"/>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AC70DF9-B993-0BE5-560C-4267D7975168}"/>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2336758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9E60C-0AAD-9310-F25F-CA497261DB26}"/>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D799FE8B-60B7-36BD-E289-849790B66A5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a:extLst>
              <a:ext uri="{FF2B5EF4-FFF2-40B4-BE49-F238E27FC236}">
                <a16:creationId xmlns:a16="http://schemas.microsoft.com/office/drawing/2014/main" id="{036D1156-6CD2-E23B-C972-2918F480D78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fecha 4">
            <a:extLst>
              <a:ext uri="{FF2B5EF4-FFF2-40B4-BE49-F238E27FC236}">
                <a16:creationId xmlns:a16="http://schemas.microsoft.com/office/drawing/2014/main" id="{A359BD8A-67AB-DF8F-0E6D-952BEF8C66AA}"/>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6" name="Marcador de pie de página 5">
            <a:extLst>
              <a:ext uri="{FF2B5EF4-FFF2-40B4-BE49-F238E27FC236}">
                <a16:creationId xmlns:a16="http://schemas.microsoft.com/office/drawing/2014/main" id="{A251414C-40BD-E1DD-D7DC-19B1B8D52EDE}"/>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B7468C0D-53D6-22DD-B814-7A718496F06A}"/>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2138781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97A13-EBA0-448C-C7DE-85A07D9421C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4EA6E9DD-F419-F364-13C7-1CDC6F5150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5D37D15-8234-AFF7-2BBD-EF4CA5DE055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a:extLst>
              <a:ext uri="{FF2B5EF4-FFF2-40B4-BE49-F238E27FC236}">
                <a16:creationId xmlns:a16="http://schemas.microsoft.com/office/drawing/2014/main" id="{7ADD1D8D-91F1-C84F-24BD-F9ACCBC246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6E08F9C-3AD1-202D-9B7A-81BF15792AE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Marcador de fecha 6">
            <a:extLst>
              <a:ext uri="{FF2B5EF4-FFF2-40B4-BE49-F238E27FC236}">
                <a16:creationId xmlns:a16="http://schemas.microsoft.com/office/drawing/2014/main" id="{3E244D5E-F395-A92D-46E4-268081FE3721}"/>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8" name="Marcador de pie de página 7">
            <a:extLst>
              <a:ext uri="{FF2B5EF4-FFF2-40B4-BE49-F238E27FC236}">
                <a16:creationId xmlns:a16="http://schemas.microsoft.com/office/drawing/2014/main" id="{42FC09BC-9410-29C2-8FE0-183B4A60C0DB}"/>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04872D96-4900-132B-2869-10A99054319A}"/>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2293715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56B5CC-9F54-95BD-D6F9-93E796B1A322}"/>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C9919A25-7AF2-1695-4AEA-C850E85C88C1}"/>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4" name="Marcador de pie de página 3">
            <a:extLst>
              <a:ext uri="{FF2B5EF4-FFF2-40B4-BE49-F238E27FC236}">
                <a16:creationId xmlns:a16="http://schemas.microsoft.com/office/drawing/2014/main" id="{A9C7EE3B-7D7F-B7B8-9A73-2CDC412D549D}"/>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1393944F-48BD-2232-711F-22F25F18C319}"/>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3499293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2E48364-57B6-A6CD-D9AE-D8019BBEAC1B}"/>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3" name="Marcador de pie de página 2">
            <a:extLst>
              <a:ext uri="{FF2B5EF4-FFF2-40B4-BE49-F238E27FC236}">
                <a16:creationId xmlns:a16="http://schemas.microsoft.com/office/drawing/2014/main" id="{D1D588B1-9179-F912-1A62-8FF0D1C69636}"/>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9D69E232-CCAD-ABB2-2BCC-1D77E4D3BB2A}"/>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484401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2DD89-E55A-81FC-A4E7-6FF6E5D4178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71A71006-F4E5-E40E-E839-7F7CE3CB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FAEA6ED4-A1C0-8296-EA3F-9B8AED1BF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753DD8A-3E34-D3E3-09B9-D244541F43C3}"/>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6" name="Marcador de pie de página 5">
            <a:extLst>
              <a:ext uri="{FF2B5EF4-FFF2-40B4-BE49-F238E27FC236}">
                <a16:creationId xmlns:a16="http://schemas.microsoft.com/office/drawing/2014/main" id="{D56E006F-AB87-2744-2D08-166B56456605}"/>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6E64F47E-DBB0-C89A-9E2B-3060BA4E07DC}"/>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111155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8D61F6-DDBE-C95A-4404-CD85937B3F3C}"/>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21624BCF-41B7-36F0-2D65-FEF0AD7BE5C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12FFD8D4-20C0-278F-3BE1-13E5A48731E3}"/>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5" name="Marcador de pie de página 4">
            <a:extLst>
              <a:ext uri="{FF2B5EF4-FFF2-40B4-BE49-F238E27FC236}">
                <a16:creationId xmlns:a16="http://schemas.microsoft.com/office/drawing/2014/main" id="{60EF763A-9A52-D7B4-9576-89FE28C9774E}"/>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DB5B43C6-EA6C-C49D-93D4-C393ED2AFA7F}"/>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2138647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B9D0BB-4552-C6CD-947D-C0F2256FD7F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2638E99F-9E6B-F43C-6C2F-9F596E678A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F170D2AD-101F-57A5-D346-67C6011B5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ED1EBAD-5875-61E2-21E0-A0F24DB12D27}"/>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6" name="Marcador de pie de página 5">
            <a:extLst>
              <a:ext uri="{FF2B5EF4-FFF2-40B4-BE49-F238E27FC236}">
                <a16:creationId xmlns:a16="http://schemas.microsoft.com/office/drawing/2014/main" id="{0C58D6E0-18B7-4EB6-B66D-DAF4BC88A7D3}"/>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019BC791-875A-938C-59B3-74A61226A90F}"/>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1457315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A69DE-06A8-89DC-43F4-2E629C44B7AD}"/>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9CDE7692-A1C0-9006-E06C-9E2C2D09105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A8919C06-B23C-0D61-2229-E917A8CA1677}"/>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5" name="Marcador de pie de página 4">
            <a:extLst>
              <a:ext uri="{FF2B5EF4-FFF2-40B4-BE49-F238E27FC236}">
                <a16:creationId xmlns:a16="http://schemas.microsoft.com/office/drawing/2014/main" id="{7227CC8A-3212-4E1E-4E75-27D4F86B8F08}"/>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5F48ECEA-B87C-1777-4789-06C5A6A762BB}"/>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3026481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0EC1CD8-6D78-5B88-BD07-09F7FB01F88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3747F2B4-EA7A-D7CE-7394-48664EFF475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53E0F4E9-3E01-F84F-04B4-7527DBDAAA7C}"/>
              </a:ext>
            </a:extLst>
          </p:cNvPr>
          <p:cNvSpPr>
            <a:spLocks noGrp="1"/>
          </p:cNvSpPr>
          <p:nvPr>
            <p:ph type="dt" sz="half" idx="10"/>
          </p:nvPr>
        </p:nvSpPr>
        <p:spPr/>
        <p:txBody>
          <a:bodyPr/>
          <a:lstStyle/>
          <a:p>
            <a:fld id="{FDD6FEFA-C0E9-6444-A957-D728375B40EB}" type="datetimeFigureOut">
              <a:rPr lang="es-ES_tradnl" smtClean="0"/>
              <a:t>1/5/24</a:t>
            </a:fld>
            <a:endParaRPr lang="es-ES_tradnl"/>
          </a:p>
        </p:txBody>
      </p:sp>
      <p:sp>
        <p:nvSpPr>
          <p:cNvPr id="5" name="Marcador de pie de página 4">
            <a:extLst>
              <a:ext uri="{FF2B5EF4-FFF2-40B4-BE49-F238E27FC236}">
                <a16:creationId xmlns:a16="http://schemas.microsoft.com/office/drawing/2014/main" id="{C855B564-4F1C-7F9D-2E3E-FBC36C623F21}"/>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AD183AB-4FDA-E5EE-E551-D4C78CA930DF}"/>
              </a:ext>
            </a:extLst>
          </p:cNvPr>
          <p:cNvSpPr>
            <a:spLocks noGrp="1"/>
          </p:cNvSpPr>
          <p:nvPr>
            <p:ph type="sldNum" sz="quarter" idx="12"/>
          </p:nvPr>
        </p:nvSpPr>
        <p:spPr/>
        <p:txBody>
          <a:body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803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77ECFD-693F-83E5-1E60-95488E34FEC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FE54DBDA-44D1-F93C-9D8C-8506787FF5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B4B43DA-9FA4-04B6-AFB9-CD3561DD982A}"/>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5" name="Marcador de pie de página 4">
            <a:extLst>
              <a:ext uri="{FF2B5EF4-FFF2-40B4-BE49-F238E27FC236}">
                <a16:creationId xmlns:a16="http://schemas.microsoft.com/office/drawing/2014/main" id="{03618018-3AA8-F987-FBBB-C47E924B2677}"/>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8D54D65F-70DB-227E-E9C0-465D0517DBE9}"/>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39732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DF35D9-EFF8-30DA-EC54-EF2BE0458F08}"/>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DE7EA601-DEA3-CD75-E2D4-2D512B3E0FD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a:extLst>
              <a:ext uri="{FF2B5EF4-FFF2-40B4-BE49-F238E27FC236}">
                <a16:creationId xmlns:a16="http://schemas.microsoft.com/office/drawing/2014/main" id="{63A289FB-8E3A-B28E-C032-23DE9CD0D42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fecha 4">
            <a:extLst>
              <a:ext uri="{FF2B5EF4-FFF2-40B4-BE49-F238E27FC236}">
                <a16:creationId xmlns:a16="http://schemas.microsoft.com/office/drawing/2014/main" id="{874730F2-3B52-D5E0-3B6A-8650C00F0EDD}"/>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6" name="Marcador de pie de página 5">
            <a:extLst>
              <a:ext uri="{FF2B5EF4-FFF2-40B4-BE49-F238E27FC236}">
                <a16:creationId xmlns:a16="http://schemas.microsoft.com/office/drawing/2014/main" id="{9A5573D9-EF6E-6CB6-A5EE-7FFD0DEAD838}"/>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A1D628C4-C1AC-326B-E914-97EF111E4D89}"/>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1987062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3B28AE-4C63-0B4A-8302-91F85101F3C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EC4AB76C-BD7B-B27A-A742-8D9CA48C4E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05FAF1B-AF8A-0E42-F1C2-9097B16641E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a:extLst>
              <a:ext uri="{FF2B5EF4-FFF2-40B4-BE49-F238E27FC236}">
                <a16:creationId xmlns:a16="http://schemas.microsoft.com/office/drawing/2014/main" id="{B7EBAD7B-E0D1-1AE6-C2AE-8D75112EA0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07F9930-135D-F613-9326-5A2B63B3FF6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Marcador de fecha 6">
            <a:extLst>
              <a:ext uri="{FF2B5EF4-FFF2-40B4-BE49-F238E27FC236}">
                <a16:creationId xmlns:a16="http://schemas.microsoft.com/office/drawing/2014/main" id="{0A4F1E52-5C6F-4F24-66E0-CA099A49081E}"/>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8" name="Marcador de pie de página 7">
            <a:extLst>
              <a:ext uri="{FF2B5EF4-FFF2-40B4-BE49-F238E27FC236}">
                <a16:creationId xmlns:a16="http://schemas.microsoft.com/office/drawing/2014/main" id="{E7DF95FE-183E-4731-A80E-3F5DB287BE61}"/>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D6EC34BA-6CB3-54E8-8492-1A5A9F8D5801}"/>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1080593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164303-E98D-5747-7F7E-0EB0A1526BCC}"/>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27378EBC-865E-2CD6-0CFF-51752AEE751A}"/>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4" name="Marcador de pie de página 3">
            <a:extLst>
              <a:ext uri="{FF2B5EF4-FFF2-40B4-BE49-F238E27FC236}">
                <a16:creationId xmlns:a16="http://schemas.microsoft.com/office/drawing/2014/main" id="{00B1DC29-75E0-BF50-0C77-00F56E950E5C}"/>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D8686F75-37AE-8D6F-F784-0775EA7A1CD2}"/>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227939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DA6ABA7-5D4D-6342-98FD-004A75B160E2}"/>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3" name="Marcador de pie de página 2">
            <a:extLst>
              <a:ext uri="{FF2B5EF4-FFF2-40B4-BE49-F238E27FC236}">
                <a16:creationId xmlns:a16="http://schemas.microsoft.com/office/drawing/2014/main" id="{21E90CE5-99B1-53E3-F7A6-4790BAA4F45C}"/>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366B0A6B-C019-39B7-F6A7-747E2413D25D}"/>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1445793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DEAC19-FFE9-ED04-4BE7-2F7E4B85315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242FA671-43FF-EB89-2BFB-6DFE3E692D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5FF82A42-84F4-3AB1-4B30-C816EA3041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A69F580-1948-F213-E3CD-7C7352FFC515}"/>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6" name="Marcador de pie de página 5">
            <a:extLst>
              <a:ext uri="{FF2B5EF4-FFF2-40B4-BE49-F238E27FC236}">
                <a16:creationId xmlns:a16="http://schemas.microsoft.com/office/drawing/2014/main" id="{2C3DE69D-BDB4-C462-B3BF-BC2D067999D3}"/>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E786F575-5CD3-3B30-E1D1-91A4E3D9650B}"/>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110330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AA3A5-99D0-145D-6B0E-B11D46172CE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82951C93-80A6-56A8-8D74-D29CA42238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1214948B-AE42-4E1A-4F77-5489ED168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820AC8E-ADC4-3D17-06A1-CCDCCAEC2B9F}"/>
              </a:ext>
            </a:extLst>
          </p:cNvPr>
          <p:cNvSpPr>
            <a:spLocks noGrp="1"/>
          </p:cNvSpPr>
          <p:nvPr>
            <p:ph type="dt" sz="half" idx="10"/>
          </p:nvPr>
        </p:nvSpPr>
        <p:spPr/>
        <p:txBody>
          <a:bodyPr/>
          <a:lstStyle/>
          <a:p>
            <a:fld id="{D0F58C8E-51C6-8E4A-95A9-B718D1F3336E}" type="datetimeFigureOut">
              <a:rPr lang="es-ES_tradnl" smtClean="0"/>
              <a:t>29/4/24</a:t>
            </a:fld>
            <a:endParaRPr lang="es-ES_tradnl"/>
          </a:p>
        </p:txBody>
      </p:sp>
      <p:sp>
        <p:nvSpPr>
          <p:cNvPr id="6" name="Marcador de pie de página 5">
            <a:extLst>
              <a:ext uri="{FF2B5EF4-FFF2-40B4-BE49-F238E27FC236}">
                <a16:creationId xmlns:a16="http://schemas.microsoft.com/office/drawing/2014/main" id="{B8FE9175-9450-49A9-D972-279890956C68}"/>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617AF440-651D-F7EF-0781-CF6F547D3985}"/>
              </a:ext>
            </a:extLst>
          </p:cNvPr>
          <p:cNvSpPr>
            <a:spLocks noGrp="1"/>
          </p:cNvSpPr>
          <p:nvPr>
            <p:ph type="sldNum" sz="quarter" idx="12"/>
          </p:nvPr>
        </p:nvSpPr>
        <p:spPr/>
        <p:txBody>
          <a:body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149677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794"/>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E1732AF-2004-9AF8-F74A-8D9CC0A904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7308C9DE-D624-DBD4-A13A-D343690E56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A6535D7E-6EA7-6F40-28E9-465F1FC3E0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F58C8E-51C6-8E4A-95A9-B718D1F3336E}" type="datetimeFigureOut">
              <a:rPr lang="es-ES_tradnl" smtClean="0"/>
              <a:t>29/4/24</a:t>
            </a:fld>
            <a:endParaRPr lang="es-ES_tradnl"/>
          </a:p>
        </p:txBody>
      </p:sp>
      <p:sp>
        <p:nvSpPr>
          <p:cNvPr id="5" name="Marcador de pie de página 4">
            <a:extLst>
              <a:ext uri="{FF2B5EF4-FFF2-40B4-BE49-F238E27FC236}">
                <a16:creationId xmlns:a16="http://schemas.microsoft.com/office/drawing/2014/main" id="{86A76338-83B6-7503-8EBB-65A878EA8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4ADDEA77-8EC5-53C2-0DAF-AD92199696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94532D-6AB1-5042-A3B6-A0F9B55AA953}" type="slidenum">
              <a:rPr lang="es-ES_tradnl" smtClean="0"/>
              <a:t>‹Nº›</a:t>
            </a:fld>
            <a:endParaRPr lang="es-ES_tradnl"/>
          </a:p>
        </p:txBody>
      </p:sp>
    </p:spTree>
    <p:extLst>
      <p:ext uri="{BB962C8B-B14F-4D97-AF65-F5344CB8AC3E}">
        <p14:creationId xmlns:p14="http://schemas.microsoft.com/office/powerpoint/2010/main" val="2314104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FF33881-C470-49B1-91C9-E994DAB5F8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0716C147-F228-1835-1D8A-7C6143D831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A2579E84-5DF7-BD88-738D-617AC0584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DD6FEFA-C0E9-6444-A957-D728375B40EB}" type="datetimeFigureOut">
              <a:rPr lang="es-ES_tradnl" smtClean="0"/>
              <a:t>1/5/24</a:t>
            </a:fld>
            <a:endParaRPr lang="es-ES_tradnl"/>
          </a:p>
        </p:txBody>
      </p:sp>
      <p:sp>
        <p:nvSpPr>
          <p:cNvPr id="5" name="Marcador de pie de página 4">
            <a:extLst>
              <a:ext uri="{FF2B5EF4-FFF2-40B4-BE49-F238E27FC236}">
                <a16:creationId xmlns:a16="http://schemas.microsoft.com/office/drawing/2014/main" id="{34558614-4950-6178-ABD5-A037AB58B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C1EEE8CA-705E-E247-069A-C15012C771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99639C-3E3B-2043-8B58-C50107B2989D}" type="slidenum">
              <a:rPr lang="es-ES_tradnl" smtClean="0"/>
              <a:t>‹Nº›</a:t>
            </a:fld>
            <a:endParaRPr lang="es-ES_tradnl"/>
          </a:p>
        </p:txBody>
      </p:sp>
    </p:spTree>
    <p:extLst>
      <p:ext uri="{BB962C8B-B14F-4D97-AF65-F5344CB8AC3E}">
        <p14:creationId xmlns:p14="http://schemas.microsoft.com/office/powerpoint/2010/main" val="493706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4713290"/>
          </a:xfrm>
        </p:spPr>
        <p:txBody>
          <a:bodyPr/>
          <a:lstStyle/>
          <a:p>
            <a:pPr algn="l"/>
            <a:r>
              <a:rPr lang="es-ES_tradnl"/>
              <a:t>Estado actual del mercado inmobiliario en valencia</a:t>
            </a:r>
          </a:p>
          <a:p>
            <a:pPr algn="l"/>
            <a:endParaRPr lang="es-ES_tradnl"/>
          </a:p>
          <a:p>
            <a:pPr algn="l"/>
            <a:r>
              <a:rPr lang="es-ES_tradnl"/>
              <a:t>NECESIDAD : </a:t>
            </a:r>
          </a:p>
          <a:p>
            <a:pPr algn="l"/>
            <a:endParaRPr lang="es-ES_tradnl"/>
          </a:p>
          <a:p>
            <a:pPr marL="342900" indent="-342900" algn="l">
              <a:buFontTx/>
              <a:buChar char="-"/>
            </a:pPr>
            <a:r>
              <a:rPr lang="es-ES_tradnl"/>
              <a:t>Es buen momento para comprar vivienda en valencia?</a:t>
            </a:r>
          </a:p>
          <a:p>
            <a:pPr marL="342900" indent="-342900" algn="l">
              <a:buFontTx/>
              <a:buChar char="-"/>
            </a:pPr>
            <a:r>
              <a:rPr lang="es-ES_tradnl"/>
              <a:t>Es preferible comprar vivienda nueva o de segunda mano?</a:t>
            </a:r>
          </a:p>
          <a:p>
            <a:pPr marL="800100" lvl="1" indent="-342900" algn="l">
              <a:buFontTx/>
              <a:buChar char="-"/>
            </a:pPr>
            <a:r>
              <a:rPr lang="es-ES_tradnl"/>
              <a:t>Alguno de los dos mercados esta mejor?</a:t>
            </a:r>
          </a:p>
          <a:p>
            <a:pPr marL="342900" indent="-342900" algn="l">
              <a:buFontTx/>
              <a:buChar char="-"/>
            </a:pPr>
            <a:r>
              <a:rPr lang="es-ES_tradnl"/>
              <a:t>Hay inflación por barrios?</a:t>
            </a:r>
            <a:endParaRPr lang="es-ES_tradnl" dirty="0"/>
          </a:p>
        </p:txBody>
      </p:sp>
    </p:spTree>
    <p:extLst>
      <p:ext uri="{BB962C8B-B14F-4D97-AF65-F5344CB8AC3E}">
        <p14:creationId xmlns:p14="http://schemas.microsoft.com/office/powerpoint/2010/main" val="2084887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pic>
        <p:nvPicPr>
          <p:cNvPr id="4" name="Imagen 3" descr="Gráfico, Gráfico de líneas&#10;&#10;Descripción generada automáticamente">
            <a:extLst>
              <a:ext uri="{FF2B5EF4-FFF2-40B4-BE49-F238E27FC236}">
                <a16:creationId xmlns:a16="http://schemas.microsoft.com/office/drawing/2014/main" id="{4BB61A00-A06A-DDC6-1DED-AC3BE705F10A}"/>
              </a:ext>
            </a:extLst>
          </p:cNvPr>
          <p:cNvPicPr>
            <a:picLocks noChangeAspect="1"/>
          </p:cNvPicPr>
          <p:nvPr/>
        </p:nvPicPr>
        <p:blipFill>
          <a:blip r:embed="rId2"/>
          <a:stretch>
            <a:fillRect/>
          </a:stretch>
        </p:blipFill>
        <p:spPr>
          <a:xfrm>
            <a:off x="1989666" y="1116709"/>
            <a:ext cx="7772400" cy="5181600"/>
          </a:xfrm>
          <a:prstGeom prst="rect">
            <a:avLst/>
          </a:prstGeom>
        </p:spPr>
      </p:pic>
    </p:spTree>
    <p:extLst>
      <p:ext uri="{BB962C8B-B14F-4D97-AF65-F5344CB8AC3E}">
        <p14:creationId xmlns:p14="http://schemas.microsoft.com/office/powerpoint/2010/main" val="47792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pic>
        <p:nvPicPr>
          <p:cNvPr id="5" name="Imagen 4" descr="Gráfico, Gráfico de líneas&#10;&#10;Descripción generada automáticamente">
            <a:extLst>
              <a:ext uri="{FF2B5EF4-FFF2-40B4-BE49-F238E27FC236}">
                <a16:creationId xmlns:a16="http://schemas.microsoft.com/office/drawing/2014/main" id="{F26EB742-DC56-1C24-0BD7-E1B5607ED7B3}"/>
              </a:ext>
            </a:extLst>
          </p:cNvPr>
          <p:cNvPicPr>
            <a:picLocks noChangeAspect="1"/>
          </p:cNvPicPr>
          <p:nvPr/>
        </p:nvPicPr>
        <p:blipFill>
          <a:blip r:embed="rId2"/>
          <a:stretch>
            <a:fillRect/>
          </a:stretch>
        </p:blipFill>
        <p:spPr>
          <a:xfrm>
            <a:off x="2113547" y="1331495"/>
            <a:ext cx="7772400" cy="5181600"/>
          </a:xfrm>
          <a:prstGeom prst="rect">
            <a:avLst/>
          </a:prstGeom>
        </p:spPr>
      </p:pic>
    </p:spTree>
    <p:extLst>
      <p:ext uri="{BB962C8B-B14F-4D97-AF65-F5344CB8AC3E}">
        <p14:creationId xmlns:p14="http://schemas.microsoft.com/office/powerpoint/2010/main" val="93495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pic>
        <p:nvPicPr>
          <p:cNvPr id="4" name="Imagen 3" descr="Gráfico, Gráfico de líneas&#10;&#10;Descripción generada automáticamente">
            <a:extLst>
              <a:ext uri="{FF2B5EF4-FFF2-40B4-BE49-F238E27FC236}">
                <a16:creationId xmlns:a16="http://schemas.microsoft.com/office/drawing/2014/main" id="{3151B59E-99C7-8F74-8ED3-E3DC6C17FDED}"/>
              </a:ext>
            </a:extLst>
          </p:cNvPr>
          <p:cNvPicPr>
            <a:picLocks noChangeAspect="1"/>
          </p:cNvPicPr>
          <p:nvPr/>
        </p:nvPicPr>
        <p:blipFill>
          <a:blip r:embed="rId2"/>
          <a:stretch>
            <a:fillRect/>
          </a:stretch>
        </p:blipFill>
        <p:spPr>
          <a:xfrm>
            <a:off x="6892816" y="3521033"/>
            <a:ext cx="4486135" cy="3067889"/>
          </a:xfrm>
          <a:prstGeom prst="rect">
            <a:avLst/>
          </a:prstGeom>
        </p:spPr>
      </p:pic>
      <p:pic>
        <p:nvPicPr>
          <p:cNvPr id="2" name="Imagen 1" descr="Gráfico, Gráfico de líneas&#10;&#10;Descripción generada automáticamente">
            <a:extLst>
              <a:ext uri="{FF2B5EF4-FFF2-40B4-BE49-F238E27FC236}">
                <a16:creationId xmlns:a16="http://schemas.microsoft.com/office/drawing/2014/main" id="{0402DEE4-5323-A510-8712-32CBC4CF2E18}"/>
              </a:ext>
            </a:extLst>
          </p:cNvPr>
          <p:cNvPicPr>
            <a:picLocks noChangeAspect="1"/>
          </p:cNvPicPr>
          <p:nvPr/>
        </p:nvPicPr>
        <p:blipFill>
          <a:blip r:embed="rId3"/>
          <a:stretch>
            <a:fillRect/>
          </a:stretch>
        </p:blipFill>
        <p:spPr>
          <a:xfrm>
            <a:off x="6960118" y="426554"/>
            <a:ext cx="4418833" cy="3002446"/>
          </a:xfrm>
          <a:prstGeom prst="rect">
            <a:avLst/>
          </a:prstGeom>
        </p:spPr>
      </p:pic>
      <p:pic>
        <p:nvPicPr>
          <p:cNvPr id="5" name="Imagen 4" descr="Gráfico, Gráfico de líneas&#10;&#10;Descripción generada automáticamente">
            <a:extLst>
              <a:ext uri="{FF2B5EF4-FFF2-40B4-BE49-F238E27FC236}">
                <a16:creationId xmlns:a16="http://schemas.microsoft.com/office/drawing/2014/main" id="{4CBB8472-343A-9117-1F52-83BF51978A6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2558" y="2314959"/>
            <a:ext cx="4496025" cy="2997349"/>
          </a:xfrm>
          <a:prstGeom prst="rect">
            <a:avLst/>
          </a:prstGeom>
        </p:spPr>
      </p:pic>
    </p:spTree>
    <p:extLst>
      <p:ext uri="{BB962C8B-B14F-4D97-AF65-F5344CB8AC3E}">
        <p14:creationId xmlns:p14="http://schemas.microsoft.com/office/powerpoint/2010/main" val="232337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4713290"/>
          </a:xfrm>
        </p:spPr>
        <p:txBody>
          <a:bodyPr/>
          <a:lstStyle/>
          <a:p>
            <a:pPr algn="l"/>
            <a:r>
              <a:rPr lang="es-ES_tradnl" dirty="0"/>
              <a:t>Estado actual del mercado inmobiliario en valencia</a:t>
            </a:r>
          </a:p>
          <a:p>
            <a:pPr algn="l"/>
            <a:endParaRPr lang="es-ES_tradnl" dirty="0"/>
          </a:p>
          <a:p>
            <a:pPr algn="l"/>
            <a:endParaRPr lang="es-ES_tradnl" dirty="0"/>
          </a:p>
          <a:p>
            <a:pPr algn="l"/>
            <a:r>
              <a:rPr lang="es-ES_tradnl" dirty="0"/>
              <a:t>Hemos visto que el índice de precios sigue una tendencia alcista, pero </a:t>
            </a:r>
          </a:p>
          <a:p>
            <a:pPr algn="l"/>
            <a:endParaRPr lang="es-ES_tradnl" dirty="0"/>
          </a:p>
          <a:p>
            <a:pPr algn="l"/>
            <a:endParaRPr lang="es-ES_tradnl" dirty="0"/>
          </a:p>
          <a:p>
            <a:pPr algn="l"/>
            <a:r>
              <a:rPr lang="es-ES_tradnl" dirty="0"/>
              <a:t>como ha afectado esta subida de precios al </a:t>
            </a:r>
            <a:r>
              <a:rPr lang="es-ES_tradnl" dirty="0" err="1"/>
              <a:t>Nº</a:t>
            </a:r>
            <a:r>
              <a:rPr lang="es-ES_tradnl" dirty="0"/>
              <a:t> de compraventas de inmuebles?</a:t>
            </a:r>
          </a:p>
        </p:txBody>
      </p:sp>
    </p:spTree>
    <p:extLst>
      <p:ext uri="{BB962C8B-B14F-4D97-AF65-F5344CB8AC3E}">
        <p14:creationId xmlns:p14="http://schemas.microsoft.com/office/powerpoint/2010/main" val="1832828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pic>
        <p:nvPicPr>
          <p:cNvPr id="9" name="Imagen 8" descr="Gráfico, Gráfico de líneas&#10;&#10;Descripción generada automáticamente">
            <a:extLst>
              <a:ext uri="{FF2B5EF4-FFF2-40B4-BE49-F238E27FC236}">
                <a16:creationId xmlns:a16="http://schemas.microsoft.com/office/drawing/2014/main" id="{F3A78EFB-71B9-5694-4353-C4E5C702338D}"/>
              </a:ext>
            </a:extLst>
          </p:cNvPr>
          <p:cNvPicPr>
            <a:picLocks noChangeAspect="1"/>
          </p:cNvPicPr>
          <p:nvPr/>
        </p:nvPicPr>
        <p:blipFill>
          <a:blip r:embed="rId2"/>
          <a:stretch>
            <a:fillRect/>
          </a:stretch>
        </p:blipFill>
        <p:spPr>
          <a:xfrm>
            <a:off x="1756481" y="1485818"/>
            <a:ext cx="8679037" cy="4760603"/>
          </a:xfrm>
          <a:prstGeom prst="rect">
            <a:avLst/>
          </a:prstGeom>
        </p:spPr>
      </p:pic>
    </p:spTree>
    <p:extLst>
      <p:ext uri="{BB962C8B-B14F-4D97-AF65-F5344CB8AC3E}">
        <p14:creationId xmlns:p14="http://schemas.microsoft.com/office/powerpoint/2010/main" val="2721032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pic>
        <p:nvPicPr>
          <p:cNvPr id="4" name="Imagen 3" descr="Gráfico, Gráfico de barras&#10;&#10;Descripción generada automáticamente">
            <a:extLst>
              <a:ext uri="{FF2B5EF4-FFF2-40B4-BE49-F238E27FC236}">
                <a16:creationId xmlns:a16="http://schemas.microsoft.com/office/drawing/2014/main" id="{CC45BA29-3D56-8642-3CA0-34486C41B07E}"/>
              </a:ext>
            </a:extLst>
          </p:cNvPr>
          <p:cNvPicPr>
            <a:picLocks noChangeAspect="1"/>
          </p:cNvPicPr>
          <p:nvPr/>
        </p:nvPicPr>
        <p:blipFill>
          <a:blip r:embed="rId2"/>
          <a:stretch>
            <a:fillRect/>
          </a:stretch>
        </p:blipFill>
        <p:spPr>
          <a:xfrm>
            <a:off x="2209800" y="1342654"/>
            <a:ext cx="7772400" cy="4611115"/>
          </a:xfrm>
          <a:prstGeom prst="rect">
            <a:avLst/>
          </a:prstGeom>
        </p:spPr>
      </p:pic>
    </p:spTree>
    <p:extLst>
      <p:ext uri="{BB962C8B-B14F-4D97-AF65-F5344CB8AC3E}">
        <p14:creationId xmlns:p14="http://schemas.microsoft.com/office/powerpoint/2010/main" val="2255789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pic>
        <p:nvPicPr>
          <p:cNvPr id="4" name="Imagen 3" descr="Gráfico, Gráfico de líneas&#10;&#10;Descripción generada automáticamente">
            <a:extLst>
              <a:ext uri="{FF2B5EF4-FFF2-40B4-BE49-F238E27FC236}">
                <a16:creationId xmlns:a16="http://schemas.microsoft.com/office/drawing/2014/main" id="{28F5B67D-C443-7DB1-EE7B-CF7B01E39862}"/>
              </a:ext>
            </a:extLst>
          </p:cNvPr>
          <p:cNvPicPr>
            <a:picLocks noChangeAspect="1"/>
          </p:cNvPicPr>
          <p:nvPr/>
        </p:nvPicPr>
        <p:blipFill>
          <a:blip r:embed="rId2"/>
          <a:stretch>
            <a:fillRect/>
          </a:stretch>
        </p:blipFill>
        <p:spPr>
          <a:xfrm>
            <a:off x="809123" y="1216860"/>
            <a:ext cx="9285371" cy="5296676"/>
          </a:xfrm>
          <a:prstGeom prst="rect">
            <a:avLst/>
          </a:prstGeom>
        </p:spPr>
      </p:pic>
    </p:spTree>
    <p:extLst>
      <p:ext uri="{BB962C8B-B14F-4D97-AF65-F5344CB8AC3E}">
        <p14:creationId xmlns:p14="http://schemas.microsoft.com/office/powerpoint/2010/main" val="2001773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pic>
        <p:nvPicPr>
          <p:cNvPr id="4" name="Imagen 3" descr="Gráfico, Gráfico de líneas&#10;&#10;Descripción generada automáticamente">
            <a:extLst>
              <a:ext uri="{FF2B5EF4-FFF2-40B4-BE49-F238E27FC236}">
                <a16:creationId xmlns:a16="http://schemas.microsoft.com/office/drawing/2014/main" id="{6DFBED55-92E2-D2BB-D63D-FCA2B6156077}"/>
              </a:ext>
            </a:extLst>
          </p:cNvPr>
          <p:cNvPicPr>
            <a:picLocks noChangeAspect="1"/>
          </p:cNvPicPr>
          <p:nvPr/>
        </p:nvPicPr>
        <p:blipFill>
          <a:blip r:embed="rId3"/>
          <a:stretch>
            <a:fillRect/>
          </a:stretch>
        </p:blipFill>
        <p:spPr>
          <a:xfrm>
            <a:off x="2209800" y="1264987"/>
            <a:ext cx="7772400" cy="5185826"/>
          </a:xfrm>
          <a:prstGeom prst="rect">
            <a:avLst/>
          </a:prstGeom>
        </p:spPr>
      </p:pic>
    </p:spTree>
    <p:extLst>
      <p:ext uri="{BB962C8B-B14F-4D97-AF65-F5344CB8AC3E}">
        <p14:creationId xmlns:p14="http://schemas.microsoft.com/office/powerpoint/2010/main" val="27025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a:bodyPr>
          <a:lstStyle/>
          <a:p>
            <a:pPr algn="l"/>
            <a:r>
              <a:rPr lang="es-ES_tradnl" dirty="0"/>
              <a:t>1. ANALISIS VALENCIA</a:t>
            </a:r>
          </a:p>
          <a:p>
            <a:pPr algn="l"/>
            <a:endParaRPr lang="es-ES_tradnl" dirty="0"/>
          </a:p>
        </p:txBody>
      </p:sp>
    </p:spTree>
    <p:extLst>
      <p:ext uri="{BB962C8B-B14F-4D97-AF65-F5344CB8AC3E}">
        <p14:creationId xmlns:p14="http://schemas.microsoft.com/office/powerpoint/2010/main" val="2176671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pic>
        <p:nvPicPr>
          <p:cNvPr id="4" name="Imagen 3" descr="Mapa&#10;&#10;Descripción generada automáticamente">
            <a:extLst>
              <a:ext uri="{FF2B5EF4-FFF2-40B4-BE49-F238E27FC236}">
                <a16:creationId xmlns:a16="http://schemas.microsoft.com/office/drawing/2014/main" id="{3326DF98-42D7-6185-CF90-29D7EC0C55A9}"/>
              </a:ext>
            </a:extLst>
          </p:cNvPr>
          <p:cNvPicPr>
            <a:picLocks noChangeAspect="1"/>
          </p:cNvPicPr>
          <p:nvPr/>
        </p:nvPicPr>
        <p:blipFill rotWithShape="1">
          <a:blip r:embed="rId2"/>
          <a:srcRect l="25284" r="15766"/>
          <a:stretch/>
        </p:blipFill>
        <p:spPr>
          <a:xfrm>
            <a:off x="399573" y="1066801"/>
            <a:ext cx="3072278" cy="5333998"/>
          </a:xfrm>
          <a:prstGeom prst="rect">
            <a:avLst/>
          </a:prstGeom>
        </p:spPr>
      </p:pic>
      <p:pic>
        <p:nvPicPr>
          <p:cNvPr id="6" name="Imagen 5" descr="Mapa&#10;&#10;Descripción generada automáticamente">
            <a:extLst>
              <a:ext uri="{FF2B5EF4-FFF2-40B4-BE49-F238E27FC236}">
                <a16:creationId xmlns:a16="http://schemas.microsoft.com/office/drawing/2014/main" id="{DA82CFA1-EA3D-0C63-A2C3-59036C29A000}"/>
              </a:ext>
            </a:extLst>
          </p:cNvPr>
          <p:cNvPicPr>
            <a:picLocks noChangeAspect="1"/>
          </p:cNvPicPr>
          <p:nvPr/>
        </p:nvPicPr>
        <p:blipFill>
          <a:blip r:embed="rId3"/>
          <a:stretch>
            <a:fillRect/>
          </a:stretch>
        </p:blipFill>
        <p:spPr>
          <a:xfrm>
            <a:off x="3645877" y="1066801"/>
            <a:ext cx="5404430" cy="5333998"/>
          </a:xfrm>
          <a:prstGeom prst="rect">
            <a:avLst/>
          </a:prstGeom>
        </p:spPr>
      </p:pic>
      <p:sp>
        <p:nvSpPr>
          <p:cNvPr id="7" name="Rectángulo 6">
            <a:extLst>
              <a:ext uri="{FF2B5EF4-FFF2-40B4-BE49-F238E27FC236}">
                <a16:creationId xmlns:a16="http://schemas.microsoft.com/office/drawing/2014/main" id="{85009A2B-4F06-24CB-07D5-1C6F2CE706D9}"/>
              </a:ext>
            </a:extLst>
          </p:cNvPr>
          <p:cNvSpPr/>
          <p:nvPr/>
        </p:nvSpPr>
        <p:spPr>
          <a:xfrm>
            <a:off x="504092" y="2379785"/>
            <a:ext cx="2719754" cy="2532184"/>
          </a:xfrm>
          <a:prstGeom prst="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9" name="Conector recto de flecha 8">
            <a:extLst>
              <a:ext uri="{FF2B5EF4-FFF2-40B4-BE49-F238E27FC236}">
                <a16:creationId xmlns:a16="http://schemas.microsoft.com/office/drawing/2014/main" id="{2735687C-0E03-4933-672B-08EB582A92A0}"/>
              </a:ext>
            </a:extLst>
          </p:cNvPr>
          <p:cNvCxnSpPr/>
          <p:nvPr/>
        </p:nvCxnSpPr>
        <p:spPr>
          <a:xfrm flipV="1">
            <a:off x="3223846" y="2110154"/>
            <a:ext cx="422031" cy="269631"/>
          </a:xfrm>
          <a:prstGeom prst="straightConnector1">
            <a:avLst/>
          </a:prstGeom>
          <a:ln w="76200">
            <a:solidFill>
              <a:srgbClr val="B57767"/>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0" name="Tabla 9">
            <a:extLst>
              <a:ext uri="{FF2B5EF4-FFF2-40B4-BE49-F238E27FC236}">
                <a16:creationId xmlns:a16="http://schemas.microsoft.com/office/drawing/2014/main" id="{24A5B574-3CC0-2674-F71D-A25CCBBB7FC8}"/>
              </a:ext>
            </a:extLst>
          </p:cNvPr>
          <p:cNvGraphicFramePr>
            <a:graphicFrameLocks noGrp="1"/>
          </p:cNvGraphicFramePr>
          <p:nvPr>
            <p:extLst>
              <p:ext uri="{D42A27DB-BD31-4B8C-83A1-F6EECF244321}">
                <p14:modId xmlns:p14="http://schemas.microsoft.com/office/powerpoint/2010/main" val="185709724"/>
              </p:ext>
            </p:extLst>
          </p:nvPr>
        </p:nvGraphicFramePr>
        <p:xfrm>
          <a:off x="9113773" y="1066801"/>
          <a:ext cx="2954796" cy="5333997"/>
        </p:xfrm>
        <a:graphic>
          <a:graphicData uri="http://schemas.openxmlformats.org/drawingml/2006/table">
            <a:tbl>
              <a:tblPr>
                <a:tableStyleId>{073A0DAA-6AF3-43AB-8588-CEC1D06C72B9}</a:tableStyleId>
              </a:tblPr>
              <a:tblGrid>
                <a:gridCol w="581890">
                  <a:extLst>
                    <a:ext uri="{9D8B030D-6E8A-4147-A177-3AD203B41FA5}">
                      <a16:colId xmlns:a16="http://schemas.microsoft.com/office/drawing/2014/main" val="692326978"/>
                    </a:ext>
                  </a:extLst>
                </a:gridCol>
                <a:gridCol w="2372906">
                  <a:extLst>
                    <a:ext uri="{9D8B030D-6E8A-4147-A177-3AD203B41FA5}">
                      <a16:colId xmlns:a16="http://schemas.microsoft.com/office/drawing/2014/main" val="4244265954"/>
                    </a:ext>
                  </a:extLst>
                </a:gridCol>
              </a:tblGrid>
              <a:tr h="394776">
                <a:tc>
                  <a:txBody>
                    <a:bodyPr/>
                    <a:lstStyle/>
                    <a:p>
                      <a:pPr algn="ctr" fontAlgn="b"/>
                      <a:r>
                        <a:rPr lang="es-ES" sz="1400" b="1" u="none" strike="noStrike" dirty="0">
                          <a:solidFill>
                            <a:schemeClr val="bg1"/>
                          </a:solidFill>
                          <a:effectLst/>
                        </a:rPr>
                        <a:t>COD. </a:t>
                      </a:r>
                      <a:endParaRPr lang="es-ES" sz="1400" b="1" i="0" u="none" strike="noStrike" dirty="0">
                        <a:solidFill>
                          <a:schemeClr val="bg1"/>
                        </a:solidFill>
                        <a:effectLst/>
                        <a:latin typeface="Aptos Narrow" panose="020B0004020202020204" pitchFamily="34" charset="0"/>
                      </a:endParaRPr>
                    </a:p>
                  </a:txBody>
                  <a:tcPr marL="8553" marR="8553" marT="8553" marB="0" anchor="ctr">
                    <a:solidFill>
                      <a:schemeClr val="tx1">
                        <a:lumMod val="65000"/>
                        <a:lumOff val="35000"/>
                      </a:schemeClr>
                    </a:solidFill>
                  </a:tcPr>
                </a:tc>
                <a:tc>
                  <a:txBody>
                    <a:bodyPr/>
                    <a:lstStyle/>
                    <a:p>
                      <a:pPr algn="l" fontAlgn="b"/>
                      <a:r>
                        <a:rPr lang="es-ES" sz="1400" b="1" u="none" strike="noStrike" dirty="0">
                          <a:solidFill>
                            <a:schemeClr val="bg1"/>
                          </a:solidFill>
                          <a:effectLst/>
                        </a:rPr>
                        <a:t>NOMBRE</a:t>
                      </a:r>
                      <a:endParaRPr lang="es-ES" sz="1400" b="1" i="0" u="none" strike="noStrike" dirty="0">
                        <a:solidFill>
                          <a:schemeClr val="bg1"/>
                        </a:solidFill>
                        <a:effectLst/>
                        <a:latin typeface="Aptos Narrow" panose="020B0004020202020204" pitchFamily="34" charset="0"/>
                      </a:endParaRPr>
                    </a:p>
                  </a:txBody>
                  <a:tcPr marL="8553" marR="8553" marT="8553" marB="0" anchor="ctr">
                    <a:solidFill>
                      <a:schemeClr val="tx1">
                        <a:lumMod val="65000"/>
                        <a:lumOff val="35000"/>
                      </a:schemeClr>
                    </a:solidFill>
                  </a:tcPr>
                </a:tc>
                <a:extLst>
                  <a:ext uri="{0D108BD9-81ED-4DB2-BD59-A6C34878D82A}">
                    <a16:rowId xmlns:a16="http://schemas.microsoft.com/office/drawing/2014/main" val="62237893"/>
                  </a:ext>
                </a:extLst>
              </a:tr>
              <a:tr h="259959">
                <a:tc>
                  <a:txBody>
                    <a:bodyPr/>
                    <a:lstStyle/>
                    <a:p>
                      <a:pPr algn="ctr" fontAlgn="b"/>
                      <a:r>
                        <a:rPr lang="es-ES" sz="1400" u="none" strike="noStrike" dirty="0">
                          <a:effectLst/>
                        </a:rPr>
                        <a:t>1</a:t>
                      </a:r>
                      <a:endParaRPr lang="es-ES" sz="1400" b="0" i="0" u="none" strike="noStrike" dirty="0">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CIUTAT VELLA</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098622910"/>
                  </a:ext>
                </a:extLst>
              </a:tr>
              <a:tr h="259959">
                <a:tc>
                  <a:txBody>
                    <a:bodyPr/>
                    <a:lstStyle/>
                    <a:p>
                      <a:pPr algn="ctr" fontAlgn="b"/>
                      <a:r>
                        <a:rPr lang="es-ES" sz="1400" u="none" strike="noStrike">
                          <a:effectLst/>
                        </a:rPr>
                        <a:t>2</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L'EIXAMPLE</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719328853"/>
                  </a:ext>
                </a:extLst>
              </a:tr>
              <a:tr h="259959">
                <a:tc>
                  <a:txBody>
                    <a:bodyPr/>
                    <a:lstStyle/>
                    <a:p>
                      <a:pPr algn="ctr" fontAlgn="b"/>
                      <a:r>
                        <a:rPr lang="es-ES" sz="1400" u="none" strike="noStrike">
                          <a:effectLst/>
                        </a:rPr>
                        <a:t>3</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EXTRAMURS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664215610"/>
                  </a:ext>
                </a:extLst>
              </a:tr>
              <a:tr h="259959">
                <a:tc>
                  <a:txBody>
                    <a:bodyPr/>
                    <a:lstStyle/>
                    <a:p>
                      <a:pPr algn="ctr" fontAlgn="b"/>
                      <a:r>
                        <a:rPr lang="es-ES" sz="1400" u="none" strike="noStrike">
                          <a:effectLst/>
                        </a:rPr>
                        <a:t>4</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CAMPANAR</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004502960"/>
                  </a:ext>
                </a:extLst>
              </a:tr>
              <a:tr h="259959">
                <a:tc>
                  <a:txBody>
                    <a:bodyPr/>
                    <a:lstStyle/>
                    <a:p>
                      <a:pPr algn="ctr" fontAlgn="b"/>
                      <a:r>
                        <a:rPr lang="es-ES" sz="1400" u="none" strike="noStrike">
                          <a:effectLst/>
                        </a:rPr>
                        <a:t>5</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LA SAIDIA</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989527450"/>
                  </a:ext>
                </a:extLst>
              </a:tr>
              <a:tr h="259959">
                <a:tc>
                  <a:txBody>
                    <a:bodyPr/>
                    <a:lstStyle/>
                    <a:p>
                      <a:pPr algn="ctr" fontAlgn="b"/>
                      <a:r>
                        <a:rPr lang="es-ES" sz="1400" u="none" strike="noStrike">
                          <a:effectLst/>
                        </a:rPr>
                        <a:t>6</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EL PLA DEL REAL</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2937062217"/>
                  </a:ext>
                </a:extLst>
              </a:tr>
              <a:tr h="259959">
                <a:tc>
                  <a:txBody>
                    <a:bodyPr/>
                    <a:lstStyle/>
                    <a:p>
                      <a:pPr algn="ctr" fontAlgn="b"/>
                      <a:r>
                        <a:rPr lang="es-ES" sz="1400" u="none" strike="noStrike">
                          <a:effectLst/>
                        </a:rPr>
                        <a:t>7</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L'OLIVERETA</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713778013"/>
                  </a:ext>
                </a:extLst>
              </a:tr>
              <a:tr h="259959">
                <a:tc>
                  <a:txBody>
                    <a:bodyPr/>
                    <a:lstStyle/>
                    <a:p>
                      <a:pPr algn="ctr" fontAlgn="b"/>
                      <a:r>
                        <a:rPr lang="es-ES" sz="1400" u="none" strike="noStrike">
                          <a:effectLst/>
                        </a:rPr>
                        <a:t>8</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PATRAIX</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912356215"/>
                  </a:ext>
                </a:extLst>
              </a:tr>
              <a:tr h="259959">
                <a:tc>
                  <a:txBody>
                    <a:bodyPr/>
                    <a:lstStyle/>
                    <a:p>
                      <a:pPr algn="ctr" fontAlgn="b"/>
                      <a:r>
                        <a:rPr lang="es-ES" sz="1400" u="none" strike="noStrike">
                          <a:effectLst/>
                        </a:rPr>
                        <a:t>9</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JESUS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2911422760"/>
                  </a:ext>
                </a:extLst>
              </a:tr>
              <a:tr h="259959">
                <a:tc>
                  <a:txBody>
                    <a:bodyPr/>
                    <a:lstStyle/>
                    <a:p>
                      <a:pPr algn="ctr" fontAlgn="b"/>
                      <a:r>
                        <a:rPr lang="es-ES" sz="1400" u="none" strike="noStrike">
                          <a:effectLst/>
                        </a:rPr>
                        <a:t>10</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QUATRE CARRERES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266196635"/>
                  </a:ext>
                </a:extLst>
              </a:tr>
              <a:tr h="259959">
                <a:tc>
                  <a:txBody>
                    <a:bodyPr/>
                    <a:lstStyle/>
                    <a:p>
                      <a:pPr algn="ctr" fontAlgn="b"/>
                      <a:r>
                        <a:rPr lang="es-ES" sz="1400" u="none" strike="noStrike">
                          <a:effectLst/>
                        </a:rPr>
                        <a:t>11</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POBLATS MARITIMS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197097214"/>
                  </a:ext>
                </a:extLst>
              </a:tr>
              <a:tr h="259959">
                <a:tc>
                  <a:txBody>
                    <a:bodyPr/>
                    <a:lstStyle/>
                    <a:p>
                      <a:pPr algn="ctr" fontAlgn="b"/>
                      <a:r>
                        <a:rPr lang="es-ES" sz="1400" u="none" strike="noStrike">
                          <a:effectLst/>
                        </a:rPr>
                        <a:t>12</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CAMINS AL GRAU</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720166851"/>
                  </a:ext>
                </a:extLst>
              </a:tr>
              <a:tr h="259959">
                <a:tc>
                  <a:txBody>
                    <a:bodyPr/>
                    <a:lstStyle/>
                    <a:p>
                      <a:pPr algn="ctr" fontAlgn="b"/>
                      <a:r>
                        <a:rPr lang="es-ES" sz="1400" u="none" strike="noStrike">
                          <a:effectLst/>
                        </a:rPr>
                        <a:t>13</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ALGIROS</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2954577634"/>
                  </a:ext>
                </a:extLst>
              </a:tr>
              <a:tr h="259959">
                <a:tc>
                  <a:txBody>
                    <a:bodyPr/>
                    <a:lstStyle/>
                    <a:p>
                      <a:pPr algn="ctr" fontAlgn="b"/>
                      <a:r>
                        <a:rPr lang="es-ES" sz="1400" u="none" strike="noStrike">
                          <a:effectLst/>
                        </a:rPr>
                        <a:t>14</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BENIMACLET</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820503433"/>
                  </a:ext>
                </a:extLst>
              </a:tr>
              <a:tr h="259959">
                <a:tc>
                  <a:txBody>
                    <a:bodyPr/>
                    <a:lstStyle/>
                    <a:p>
                      <a:pPr algn="ctr" fontAlgn="b"/>
                      <a:r>
                        <a:rPr lang="es-ES" sz="1400" u="none" strike="noStrike">
                          <a:effectLst/>
                        </a:rPr>
                        <a:t>15</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RASCANYA</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4061550707"/>
                  </a:ext>
                </a:extLst>
              </a:tr>
              <a:tr h="259959">
                <a:tc>
                  <a:txBody>
                    <a:bodyPr/>
                    <a:lstStyle/>
                    <a:p>
                      <a:pPr algn="ctr" fontAlgn="b"/>
                      <a:r>
                        <a:rPr lang="es-ES" sz="1400" u="none" strike="noStrike">
                          <a:effectLst/>
                        </a:rPr>
                        <a:t>16</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BENICALAP</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2390125755"/>
                  </a:ext>
                </a:extLst>
              </a:tr>
              <a:tr h="259959">
                <a:tc>
                  <a:txBody>
                    <a:bodyPr/>
                    <a:lstStyle/>
                    <a:p>
                      <a:pPr algn="ctr" fontAlgn="b"/>
                      <a:r>
                        <a:rPr lang="es-ES" sz="1400" u="none" strike="noStrike">
                          <a:effectLst/>
                        </a:rPr>
                        <a:t>17</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POBLATS DEL NORD</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148512913"/>
                  </a:ext>
                </a:extLst>
              </a:tr>
              <a:tr h="259959">
                <a:tc>
                  <a:txBody>
                    <a:bodyPr/>
                    <a:lstStyle/>
                    <a:p>
                      <a:pPr algn="ctr" fontAlgn="b"/>
                      <a:r>
                        <a:rPr lang="es-ES" sz="1400" u="none" strike="noStrike">
                          <a:effectLst/>
                        </a:rPr>
                        <a:t>18</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POBLATS DE L'OEST</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3617506996"/>
                  </a:ext>
                </a:extLst>
              </a:tr>
              <a:tr h="259959">
                <a:tc>
                  <a:txBody>
                    <a:bodyPr/>
                    <a:lstStyle/>
                    <a:p>
                      <a:pPr algn="ctr" fontAlgn="b"/>
                      <a:r>
                        <a:rPr lang="es-ES" sz="1400" u="none" strike="noStrike">
                          <a:effectLst/>
                        </a:rPr>
                        <a:t>19</a:t>
                      </a:r>
                      <a:endParaRPr lang="es-ES" sz="1400" b="0" i="0" u="none" strike="noStrike">
                        <a:solidFill>
                          <a:srgbClr val="000000"/>
                        </a:solidFill>
                        <a:effectLst/>
                        <a:latin typeface="Aptos Narrow" panose="020B0004020202020204" pitchFamily="34" charset="0"/>
                      </a:endParaRPr>
                    </a:p>
                  </a:txBody>
                  <a:tcPr marL="8553" marR="8553" marT="8553" marB="0" anchor="ctr"/>
                </a:tc>
                <a:tc>
                  <a:txBody>
                    <a:bodyPr/>
                    <a:lstStyle/>
                    <a:p>
                      <a:pPr algn="l" fontAlgn="b"/>
                      <a:r>
                        <a:rPr lang="es-ES" sz="1400" u="none" strike="noStrike" dirty="0">
                          <a:effectLst/>
                        </a:rPr>
                        <a:t>POBLATS DEL SUD</a:t>
                      </a:r>
                      <a:endParaRPr lang="es-ES" sz="1400" b="0" i="0" u="none" strike="noStrike" dirty="0">
                        <a:solidFill>
                          <a:srgbClr val="000000"/>
                        </a:solidFill>
                        <a:effectLst/>
                        <a:latin typeface="Aptos Narrow" panose="020B0004020202020204" pitchFamily="34" charset="0"/>
                      </a:endParaRPr>
                    </a:p>
                  </a:txBody>
                  <a:tcPr marL="8553" marR="8553" marT="8553" marB="0" anchor="ctr"/>
                </a:tc>
                <a:extLst>
                  <a:ext uri="{0D108BD9-81ED-4DB2-BD59-A6C34878D82A}">
                    <a16:rowId xmlns:a16="http://schemas.microsoft.com/office/drawing/2014/main" val="1285698508"/>
                  </a:ext>
                </a:extLst>
              </a:tr>
            </a:tbl>
          </a:graphicData>
        </a:graphic>
      </p:graphicFrame>
    </p:spTree>
    <p:extLst>
      <p:ext uri="{BB962C8B-B14F-4D97-AF65-F5344CB8AC3E}">
        <p14:creationId xmlns:p14="http://schemas.microsoft.com/office/powerpoint/2010/main" val="1627716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86D470-88BA-CBBD-8FAE-7F07C612410A}"/>
              </a:ext>
            </a:extLst>
          </p:cNvPr>
          <p:cNvSpPr>
            <a:spLocks noGrp="1"/>
          </p:cNvSpPr>
          <p:nvPr>
            <p:ph type="title"/>
          </p:nvPr>
        </p:nvSpPr>
        <p:spPr/>
        <p:txBody>
          <a:bodyPr/>
          <a:lstStyle/>
          <a:p>
            <a:endParaRPr lang="es-ES_tradnl"/>
          </a:p>
        </p:txBody>
      </p:sp>
      <p:sp>
        <p:nvSpPr>
          <p:cNvPr id="3" name="Marcador de contenido 2">
            <a:extLst>
              <a:ext uri="{FF2B5EF4-FFF2-40B4-BE49-F238E27FC236}">
                <a16:creationId xmlns:a16="http://schemas.microsoft.com/office/drawing/2014/main" id="{541A4B48-CA78-504E-27B5-8E60AEFE4080}"/>
              </a:ext>
            </a:extLst>
          </p:cNvPr>
          <p:cNvSpPr>
            <a:spLocks noGrp="1"/>
          </p:cNvSpPr>
          <p:nvPr>
            <p:ph idx="1"/>
          </p:nvPr>
        </p:nvSpPr>
        <p:spPr/>
        <p:txBody>
          <a:bodyPr/>
          <a:lstStyle/>
          <a:p>
            <a:endParaRPr lang="es-ES_tradnl"/>
          </a:p>
        </p:txBody>
      </p:sp>
    </p:spTree>
    <p:extLst>
      <p:ext uri="{BB962C8B-B14F-4D97-AF65-F5344CB8AC3E}">
        <p14:creationId xmlns:p14="http://schemas.microsoft.com/office/powerpoint/2010/main" val="2089875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spTree>
    <p:extLst>
      <p:ext uri="{BB962C8B-B14F-4D97-AF65-F5344CB8AC3E}">
        <p14:creationId xmlns:p14="http://schemas.microsoft.com/office/powerpoint/2010/main" val="131874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spTree>
    <p:extLst>
      <p:ext uri="{BB962C8B-B14F-4D97-AF65-F5344CB8AC3E}">
        <p14:creationId xmlns:p14="http://schemas.microsoft.com/office/powerpoint/2010/main" val="3307642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fontScale="92500" lnSpcReduction="10000"/>
          </a:bodyPr>
          <a:lstStyle/>
          <a:p>
            <a:pPr algn="l"/>
            <a:r>
              <a:rPr lang="es-ES_tradnl" dirty="0"/>
              <a:t>0 Punto de partida</a:t>
            </a:r>
          </a:p>
          <a:p>
            <a:pPr algn="l"/>
            <a:r>
              <a:rPr lang="es-ES_tradnl" dirty="0" err="1"/>
              <a:t>Vision</a:t>
            </a:r>
            <a:r>
              <a:rPr lang="es-ES_tradnl" dirty="0"/>
              <a:t> global del sector inmuebles en España</a:t>
            </a:r>
          </a:p>
          <a:p>
            <a:pPr algn="l"/>
            <a:endParaRPr lang="es-ES_tradnl" dirty="0"/>
          </a:p>
        </p:txBody>
      </p:sp>
    </p:spTree>
    <p:extLst>
      <p:ext uri="{BB962C8B-B14F-4D97-AF65-F5344CB8AC3E}">
        <p14:creationId xmlns:p14="http://schemas.microsoft.com/office/powerpoint/2010/main" val="2707454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783187"/>
          </a:xfrm>
        </p:spPr>
        <p:txBody>
          <a:bodyPr>
            <a:normAutofit/>
          </a:bodyPr>
          <a:lstStyle/>
          <a:p>
            <a:pPr algn="l"/>
            <a:r>
              <a:rPr lang="es-ES_tradnl" dirty="0"/>
              <a:t>CONCLUSION</a:t>
            </a:r>
          </a:p>
          <a:p>
            <a:pPr algn="l"/>
            <a:endParaRPr lang="es-ES_tradnl" dirty="0"/>
          </a:p>
        </p:txBody>
      </p:sp>
      <p:sp>
        <p:nvSpPr>
          <p:cNvPr id="6" name="CuadroTexto 5">
            <a:extLst>
              <a:ext uri="{FF2B5EF4-FFF2-40B4-BE49-F238E27FC236}">
                <a16:creationId xmlns:a16="http://schemas.microsoft.com/office/drawing/2014/main" id="{459A2F31-85B9-F684-F18F-EFBB96039592}"/>
              </a:ext>
            </a:extLst>
          </p:cNvPr>
          <p:cNvSpPr txBox="1"/>
          <p:nvPr/>
        </p:nvSpPr>
        <p:spPr>
          <a:xfrm>
            <a:off x="118121" y="1798598"/>
            <a:ext cx="11955758" cy="4324261"/>
          </a:xfrm>
          <a:prstGeom prst="rect">
            <a:avLst/>
          </a:prstGeom>
          <a:noFill/>
        </p:spPr>
        <p:txBody>
          <a:bodyPr wrap="square">
            <a:spAutoFit/>
          </a:bodyPr>
          <a:lstStyle/>
          <a:p>
            <a:r>
              <a:rPr lang="es-ES_tradnl" sz="1100" dirty="0"/>
              <a:t>El mercado inmobiliario en Valencia ha sido objeto de atención constante debido a sus fluctuaciones y su impacto en la economía local. En 2024, la situación no es diferente, y los precios de la vivienda continúan siendo un tema crucial. Este artículo explorará la dinámica actual del mercado inmobiliario en Valencia, centrándose en los factores que influyen en los precios de la vivienda durante este año.</a:t>
            </a:r>
          </a:p>
          <a:p>
            <a:r>
              <a:rPr lang="es-ES_tradnl" sz="1100" dirty="0"/>
              <a:t>Tendencias Actuales:</a:t>
            </a:r>
          </a:p>
          <a:p>
            <a:r>
              <a:rPr lang="es-ES_tradnl" sz="1100" dirty="0"/>
              <a:t>A lo largo del 2024, se observa una tendencia al alza en los precios de la vivienda en Valencia. Esta dinámica puede atribuirse a diversos factores, como el crecimiento económico sostenido, la demanda constante de propiedades y la escasez de oferta en ciertas áreas.</a:t>
            </a:r>
          </a:p>
          <a:p>
            <a:r>
              <a:rPr lang="es-ES_tradnl" sz="1100" dirty="0"/>
              <a:t>Crecimiento Económico:</a:t>
            </a:r>
          </a:p>
          <a:p>
            <a:r>
              <a:rPr lang="es-ES_tradnl" sz="1100" dirty="0"/>
              <a:t>El crecimiento económico en Valencia ha sido un catalizador importante para el aumento de los precios de la vivienda. Con una economía sólida y la generación de empleo, la ciudad atrae a nuevos residentes y a inversores, aumentando así la demanda de viviendas.</a:t>
            </a:r>
          </a:p>
          <a:p>
            <a:r>
              <a:rPr lang="es-ES_tradnl" sz="1100" dirty="0"/>
              <a:t>Demanda Sostenida:</a:t>
            </a:r>
          </a:p>
          <a:p>
            <a:r>
              <a:rPr lang="es-ES_tradnl" sz="1100" dirty="0"/>
              <a:t>La demanda constante de viviendas en Valencia se ha mantenido a lo largo de los años. Factores como la calidad de vida, el clima agradable y las infraestructuras en desarrollo continúan atrayendo a personas de diversas partes del país y del extranjero. Esta demanda persistente ejerce presión sobre la oferta, contribuyendo al aumento de los precios.</a:t>
            </a:r>
          </a:p>
          <a:p>
            <a:r>
              <a:rPr lang="es-ES_tradnl" sz="1100" dirty="0"/>
              <a:t>Escasez de Oferta en Zonas Claves:</a:t>
            </a:r>
          </a:p>
          <a:p>
            <a:r>
              <a:rPr lang="es-ES_tradnl" sz="1100" dirty="0"/>
              <a:t>A pesar del crecimiento de la construcción, hay una escasez de oferta en áreas clave de Valencia. Los desarrollos urbanos en ciertos distritos no han sido suficientes para cubrir la creciente demanda, lo que lleva a una competencia intensa por las propiedades disponibles y, en consecuencia, a un aumento en los precios.</a:t>
            </a:r>
          </a:p>
          <a:p>
            <a:r>
              <a:rPr lang="es-ES_tradnl" sz="1100" dirty="0"/>
              <a:t>Factores Externos:</a:t>
            </a:r>
          </a:p>
          <a:p>
            <a:r>
              <a:rPr lang="es-ES_tradnl" sz="1100" dirty="0"/>
              <a:t>Además de los factores locales, eventos a nivel nacional e internacional también pueden afectar los precios de la vivienda en Valencia. Cambios en las tasas de interés, políticas gubernamentales y eventos económicos globales pueden tener repercusiones en el mercado inmobiliario local.</a:t>
            </a:r>
          </a:p>
          <a:p>
            <a:r>
              <a:rPr lang="es-ES_tradnl" sz="1100" dirty="0"/>
              <a:t>Perspectivas Futuras:</a:t>
            </a:r>
          </a:p>
          <a:p>
            <a:r>
              <a:rPr lang="es-ES_tradnl" sz="1100" dirty="0"/>
              <a:t>Las perspectivas futuras para el mercado inmobiliario en Valencia en 2024 son mixtas. Se espera que la demanda continúe siendo fuerte, impulsada por la inversión extranjera y la atracción turística. Sin embargo, la capacidad de la oferta para mantenerse al día con esta demanda determinará la estabilidad a largo plazo de los precios de la vivienda.</a:t>
            </a:r>
          </a:p>
          <a:p>
            <a:r>
              <a:rPr lang="es-ES_tradnl" sz="1100" dirty="0"/>
              <a:t>Conclusiones:</a:t>
            </a:r>
          </a:p>
          <a:p>
            <a:r>
              <a:rPr lang="es-ES_tradnl" sz="1100" dirty="0"/>
              <a:t>En resumen, el mercado inmobiliario en Valencia en 2024 presenta una dinámica caracterizada por el crecimiento económico, la demanda persistente y la escasez de oferta en áreas clave. Estos factores combinados contribuyen al aumento de los precios de la vivienda. Sin embargo, la atención a eventos externos y la capacidad de la oferta para satisfacer la demanda son elementos cruciales para comprender la dirección futura del mercado inmobiliario valenciano.</a:t>
            </a:r>
          </a:p>
        </p:txBody>
      </p:sp>
    </p:spTree>
    <p:extLst>
      <p:ext uri="{BB962C8B-B14F-4D97-AF65-F5344CB8AC3E}">
        <p14:creationId xmlns:p14="http://schemas.microsoft.com/office/powerpoint/2010/main" val="312104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4713290"/>
          </a:xfrm>
        </p:spPr>
        <p:txBody>
          <a:bodyPr/>
          <a:lstStyle/>
          <a:p>
            <a:pPr algn="l"/>
            <a:r>
              <a:rPr lang="es-ES_tradnl" dirty="0"/>
              <a:t>Estado actual del mercado inmobiliario en valencia</a:t>
            </a:r>
          </a:p>
          <a:p>
            <a:pPr algn="l"/>
            <a:endParaRPr lang="es-ES_tradnl" dirty="0"/>
          </a:p>
          <a:p>
            <a:pPr algn="l"/>
            <a:r>
              <a:rPr lang="es-ES_tradnl" dirty="0"/>
              <a:t>NECESIDAD : </a:t>
            </a:r>
          </a:p>
          <a:p>
            <a:pPr algn="l"/>
            <a:endParaRPr lang="es-ES_tradnl" dirty="0"/>
          </a:p>
          <a:p>
            <a:pPr marL="342900" indent="-342900" algn="l">
              <a:buFontTx/>
              <a:buChar char="-"/>
            </a:pPr>
            <a:r>
              <a:rPr lang="es-ES_tradnl" dirty="0"/>
              <a:t>Es buen momento para comprar vivienda en valencia?</a:t>
            </a:r>
          </a:p>
          <a:p>
            <a:pPr marL="342900" indent="-342900" algn="l">
              <a:buFontTx/>
              <a:buChar char="-"/>
            </a:pPr>
            <a:r>
              <a:rPr lang="es-ES_tradnl" dirty="0"/>
              <a:t>Es preferible comprar vivienda nueva o de segunda mano?</a:t>
            </a:r>
          </a:p>
          <a:p>
            <a:pPr marL="800100" lvl="1" indent="-342900" algn="l">
              <a:buFontTx/>
              <a:buChar char="-"/>
            </a:pPr>
            <a:r>
              <a:rPr lang="es-ES_tradnl" dirty="0"/>
              <a:t>Alguno de los dos mercados esta mejor?</a:t>
            </a:r>
          </a:p>
          <a:p>
            <a:pPr marL="342900" indent="-342900" algn="l">
              <a:buFontTx/>
              <a:buChar char="-"/>
            </a:pPr>
            <a:r>
              <a:rPr lang="es-ES_tradnl" dirty="0"/>
              <a:t>Hay inflación por barrios?</a:t>
            </a:r>
          </a:p>
        </p:txBody>
      </p:sp>
    </p:spTree>
    <p:extLst>
      <p:ext uri="{BB962C8B-B14F-4D97-AF65-F5344CB8AC3E}">
        <p14:creationId xmlns:p14="http://schemas.microsoft.com/office/powerpoint/2010/main" val="4158425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Subtítulo 2">
            <a:extLst>
              <a:ext uri="{FF2B5EF4-FFF2-40B4-BE49-F238E27FC236}">
                <a16:creationId xmlns:a16="http://schemas.microsoft.com/office/drawing/2014/main" id="{E9D7BDB2-DA5E-6CDE-36DA-E2C1F2A3314A}"/>
              </a:ext>
            </a:extLst>
          </p:cNvPr>
          <p:cNvSpPr>
            <a:spLocks noGrp="1"/>
          </p:cNvSpPr>
          <p:nvPr>
            <p:ph type="subTitle" idx="1"/>
          </p:nvPr>
        </p:nvSpPr>
        <p:spPr>
          <a:xfrm>
            <a:off x="95537" y="163772"/>
            <a:ext cx="1160058" cy="6694227"/>
          </a:xfrm>
        </p:spPr>
        <p:txBody>
          <a:bodyPr vert="wordArtVert">
            <a:normAutofit/>
          </a:bodyPr>
          <a:lstStyle/>
          <a:p>
            <a:r>
              <a:rPr lang="es-ES_tradnl" sz="1800" b="1">
                <a:latin typeface="Arial" panose="020B0604020202020204" pitchFamily="34" charset="0"/>
                <a:cs typeface="Arial" panose="020B0604020202020204" pitchFamily="34" charset="0"/>
              </a:rPr>
              <a:t>SECTOR INMONBILIARIO </a:t>
            </a:r>
            <a:r>
              <a:rPr lang="es-ES_tradnl" sz="3600" b="1">
                <a:latin typeface="Arial" panose="020B0604020202020204" pitchFamily="34" charset="0"/>
                <a:cs typeface="Arial" panose="020B0604020202020204" pitchFamily="34" charset="0"/>
              </a:rPr>
              <a:t>ESPAÑA</a:t>
            </a:r>
            <a:endParaRPr lang="es-ES_tradnl" sz="1800" b="1" dirty="0">
              <a:latin typeface="Arial" panose="020B0604020202020204" pitchFamily="34" charset="0"/>
              <a:cs typeface="Arial" panose="020B0604020202020204" pitchFamily="34" charset="0"/>
            </a:endParaRPr>
          </a:p>
        </p:txBody>
      </p:sp>
      <p:pic>
        <p:nvPicPr>
          <p:cNvPr id="8" name="Imagen 7" descr="Gráfico, Gráfico de líneas&#10;&#10;Descripción generada automáticamente">
            <a:extLst>
              <a:ext uri="{FF2B5EF4-FFF2-40B4-BE49-F238E27FC236}">
                <a16:creationId xmlns:a16="http://schemas.microsoft.com/office/drawing/2014/main" id="{0F451131-A299-6A4E-7BAC-5C2EABA290CA}"/>
              </a:ext>
            </a:extLst>
          </p:cNvPr>
          <p:cNvPicPr>
            <a:picLocks noChangeAspect="1"/>
          </p:cNvPicPr>
          <p:nvPr/>
        </p:nvPicPr>
        <p:blipFill>
          <a:blip r:embed="rId3"/>
          <a:stretch>
            <a:fillRect/>
          </a:stretch>
        </p:blipFill>
        <p:spPr>
          <a:xfrm>
            <a:off x="3439236" y="863425"/>
            <a:ext cx="8438119" cy="5294919"/>
          </a:xfrm>
          <a:prstGeom prst="rect">
            <a:avLst/>
          </a:prstGeom>
        </p:spPr>
      </p:pic>
    </p:spTree>
    <p:extLst>
      <p:ext uri="{BB962C8B-B14F-4D97-AF65-F5344CB8AC3E}">
        <p14:creationId xmlns:p14="http://schemas.microsoft.com/office/powerpoint/2010/main" val="3144830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553289"/>
          </a:xfrm>
        </p:spPr>
        <p:txBody>
          <a:bodyPr>
            <a:normAutofit/>
          </a:bodyPr>
          <a:lstStyle/>
          <a:p>
            <a:pPr algn="l"/>
            <a:r>
              <a:rPr lang="es-ES_tradnl" b="1" dirty="0">
                <a:latin typeface="Arial" panose="020B0604020202020204" pitchFamily="34" charset="0"/>
                <a:cs typeface="Arial" panose="020B0604020202020204" pitchFamily="34" charset="0"/>
              </a:rPr>
              <a:t>0. EVOLUCIÓN SECTOR INMONBILIARIO ESPAÑA</a:t>
            </a:r>
          </a:p>
        </p:txBody>
      </p:sp>
      <p:pic>
        <p:nvPicPr>
          <p:cNvPr id="7" name="Imagen 6" descr="Gráfico, Gráfico de líneas&#10;&#10;Descripción generada automáticamente">
            <a:extLst>
              <a:ext uri="{FF2B5EF4-FFF2-40B4-BE49-F238E27FC236}">
                <a16:creationId xmlns:a16="http://schemas.microsoft.com/office/drawing/2014/main" id="{F7E0EB84-1364-AA08-6065-6730F3BFF0A8}"/>
              </a:ext>
            </a:extLst>
          </p:cNvPr>
          <p:cNvPicPr>
            <a:picLocks noChangeAspect="1"/>
          </p:cNvPicPr>
          <p:nvPr/>
        </p:nvPicPr>
        <p:blipFill>
          <a:blip r:embed="rId3"/>
          <a:stretch>
            <a:fillRect/>
          </a:stretch>
        </p:blipFill>
        <p:spPr>
          <a:xfrm>
            <a:off x="1876940" y="958960"/>
            <a:ext cx="8438119" cy="5294919"/>
          </a:xfrm>
          <a:prstGeom prst="rect">
            <a:avLst/>
          </a:prstGeom>
        </p:spPr>
      </p:pic>
    </p:spTree>
    <p:extLst>
      <p:ext uri="{BB962C8B-B14F-4D97-AF65-F5344CB8AC3E}">
        <p14:creationId xmlns:p14="http://schemas.microsoft.com/office/powerpoint/2010/main" val="1830854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212992" y="197825"/>
            <a:ext cx="10463081" cy="553289"/>
          </a:xfrm>
        </p:spPr>
        <p:txBody>
          <a:bodyPr>
            <a:normAutofit/>
          </a:bodyPr>
          <a:lstStyle/>
          <a:p>
            <a:pPr algn="l"/>
            <a:r>
              <a:rPr lang="es-ES_tradnl" b="1" dirty="0">
                <a:latin typeface="Arial" panose="020B0604020202020204" pitchFamily="34" charset="0"/>
                <a:cs typeface="Arial" panose="020B0604020202020204" pitchFamily="34" charset="0"/>
              </a:rPr>
              <a:t>0. EVOLUCIÓN SECTOR INMONBILIARIO ESPAÑA</a:t>
            </a:r>
          </a:p>
        </p:txBody>
      </p:sp>
      <p:pic>
        <p:nvPicPr>
          <p:cNvPr id="2" name="Imagen 1" descr="Gráfico, Gráfico de líneas&#10;&#10;Descripción generada automáticamente">
            <a:extLst>
              <a:ext uri="{FF2B5EF4-FFF2-40B4-BE49-F238E27FC236}">
                <a16:creationId xmlns:a16="http://schemas.microsoft.com/office/drawing/2014/main" id="{2F469E0D-FF44-48FD-A36A-5D791E8AD136}"/>
              </a:ext>
            </a:extLst>
          </p:cNvPr>
          <p:cNvPicPr>
            <a:picLocks noChangeAspect="1"/>
          </p:cNvPicPr>
          <p:nvPr/>
        </p:nvPicPr>
        <p:blipFill>
          <a:blip r:embed="rId3"/>
          <a:stretch>
            <a:fillRect/>
          </a:stretch>
        </p:blipFill>
        <p:spPr>
          <a:xfrm>
            <a:off x="2179006" y="1009934"/>
            <a:ext cx="7833987" cy="5229185"/>
          </a:xfrm>
          <a:prstGeom prst="rect">
            <a:avLst/>
          </a:prstGeom>
        </p:spPr>
      </p:pic>
    </p:spTree>
    <p:extLst>
      <p:ext uri="{BB962C8B-B14F-4D97-AF65-F5344CB8AC3E}">
        <p14:creationId xmlns:p14="http://schemas.microsoft.com/office/powerpoint/2010/main" val="3964077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Subtítulo 2">
            <a:extLst>
              <a:ext uri="{FF2B5EF4-FFF2-40B4-BE49-F238E27FC236}">
                <a16:creationId xmlns:a16="http://schemas.microsoft.com/office/drawing/2014/main" id="{E59BEE39-0A30-4B56-104C-F3F856BC40AC}"/>
              </a:ext>
            </a:extLst>
          </p:cNvPr>
          <p:cNvSpPr>
            <a:spLocks noGrp="1"/>
          </p:cNvSpPr>
          <p:nvPr>
            <p:ph type="subTitle" idx="1"/>
          </p:nvPr>
        </p:nvSpPr>
        <p:spPr>
          <a:xfrm>
            <a:off x="643467" y="5277684"/>
            <a:ext cx="4620584" cy="775494"/>
          </a:xfrm>
        </p:spPr>
        <p:txBody>
          <a:bodyPr>
            <a:normAutofit/>
          </a:bodyPr>
          <a:lstStyle/>
          <a:p>
            <a:pPr algn="l"/>
            <a:r>
              <a:rPr lang="es-ES_tradnl" b="1" dirty="0">
                <a:latin typeface="Arial" panose="020B0604020202020204" pitchFamily="34" charset="0"/>
                <a:cs typeface="Arial" panose="020B0604020202020204" pitchFamily="34" charset="0"/>
              </a:rPr>
              <a:t>0. EVOLUCIÓN SECTOR INMONBILIARIO ESPAÑA</a:t>
            </a:r>
          </a:p>
        </p:txBody>
      </p:sp>
      <p:pic>
        <p:nvPicPr>
          <p:cNvPr id="6" name="Imagen 5" descr="Gráfico, Gráfico de líneas&#10;&#10;Descripción generada automáticamente">
            <a:extLst>
              <a:ext uri="{FF2B5EF4-FFF2-40B4-BE49-F238E27FC236}">
                <a16:creationId xmlns:a16="http://schemas.microsoft.com/office/drawing/2014/main" id="{9E7D1B71-E1D9-F5AF-53BB-85276FEFA29D}"/>
              </a:ext>
            </a:extLst>
          </p:cNvPr>
          <p:cNvPicPr>
            <a:picLocks noChangeAspect="1"/>
          </p:cNvPicPr>
          <p:nvPr/>
        </p:nvPicPr>
        <p:blipFill>
          <a:blip r:embed="rId3"/>
          <a:stretch>
            <a:fillRect/>
          </a:stretch>
        </p:blipFill>
        <p:spPr>
          <a:xfrm>
            <a:off x="2981392" y="1507133"/>
            <a:ext cx="4942280" cy="3298971"/>
          </a:xfrm>
          <a:prstGeom prst="rect">
            <a:avLst/>
          </a:prstGeom>
        </p:spPr>
      </p:pic>
    </p:spTree>
    <p:extLst>
      <p:ext uri="{BB962C8B-B14F-4D97-AF65-F5344CB8AC3E}">
        <p14:creationId xmlns:p14="http://schemas.microsoft.com/office/powerpoint/2010/main" val="3498249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 Gráfico de líneas&#10;&#10;Descripción generada automáticamente">
            <a:extLst>
              <a:ext uri="{FF2B5EF4-FFF2-40B4-BE49-F238E27FC236}">
                <a16:creationId xmlns:a16="http://schemas.microsoft.com/office/drawing/2014/main" id="{50D89E1E-0A40-F118-A200-27E5137815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51420" y="1100621"/>
            <a:ext cx="8339333" cy="5559554"/>
          </a:xfrm>
          <a:prstGeom prst="rect">
            <a:avLst/>
          </a:prstGeom>
        </p:spPr>
      </p:pic>
      <p:sp>
        <p:nvSpPr>
          <p:cNvPr id="12" name="Subtítulo 11">
            <a:extLst>
              <a:ext uri="{FF2B5EF4-FFF2-40B4-BE49-F238E27FC236}">
                <a16:creationId xmlns:a16="http://schemas.microsoft.com/office/drawing/2014/main" id="{55CC07A7-9D39-2A29-2543-DFACC2DD717F}"/>
              </a:ext>
            </a:extLst>
          </p:cNvPr>
          <p:cNvSpPr>
            <a:spLocks noGrp="1"/>
          </p:cNvSpPr>
          <p:nvPr>
            <p:ph type="subTitle" idx="1"/>
          </p:nvPr>
        </p:nvSpPr>
        <p:spPr/>
        <p:txBody>
          <a:bodyPr/>
          <a:lstStyle/>
          <a:p>
            <a:endParaRPr lang="es-ES_tradnl"/>
          </a:p>
        </p:txBody>
      </p:sp>
      <p:sp>
        <p:nvSpPr>
          <p:cNvPr id="13" name="Subtítulo 2">
            <a:extLst>
              <a:ext uri="{FF2B5EF4-FFF2-40B4-BE49-F238E27FC236}">
                <a16:creationId xmlns:a16="http://schemas.microsoft.com/office/drawing/2014/main" id="{BA24938F-C05E-AEBD-D2D0-7A486CA66882}"/>
              </a:ext>
            </a:extLst>
          </p:cNvPr>
          <p:cNvSpPr txBox="1">
            <a:spLocks/>
          </p:cNvSpPr>
          <p:nvPr/>
        </p:nvSpPr>
        <p:spPr>
          <a:xfrm>
            <a:off x="212992" y="197825"/>
            <a:ext cx="10463081" cy="553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_tradnl" b="1">
                <a:latin typeface="Arial" panose="020B0604020202020204" pitchFamily="34" charset="0"/>
                <a:cs typeface="Arial" panose="020B0604020202020204" pitchFamily="34" charset="0"/>
              </a:rPr>
              <a:t>0. EVOLUCIÓN SECTOR INMONBILIARIO ESPAÑA</a:t>
            </a:r>
            <a:endParaRPr lang="es-ES_tradnl"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988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ítulo 2">
            <a:extLst>
              <a:ext uri="{FF2B5EF4-FFF2-40B4-BE49-F238E27FC236}">
                <a16:creationId xmlns:a16="http://schemas.microsoft.com/office/drawing/2014/main" id="{44A6E220-11F1-D94B-7968-693BF4984E3D}"/>
              </a:ext>
            </a:extLst>
          </p:cNvPr>
          <p:cNvSpPr txBox="1">
            <a:spLocks/>
          </p:cNvSpPr>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ct val="0"/>
              </a:spcBef>
              <a:spcAft>
                <a:spcPts val="600"/>
              </a:spcAft>
            </a:pPr>
            <a:r>
              <a:rPr lang="en-US" b="1" kern="1200" dirty="0">
                <a:solidFill>
                  <a:srgbClr val="FFFFFF"/>
                </a:solidFill>
                <a:latin typeface="+mj-lt"/>
                <a:ea typeface="+mj-ea"/>
                <a:cs typeface="+mj-cs"/>
              </a:rPr>
              <a:t>0. EVOLUCIÓN SECTOR INMONBILIARIO ESPAÑA</a:t>
            </a:r>
          </a:p>
        </p:txBody>
      </p:sp>
      <p:pic>
        <p:nvPicPr>
          <p:cNvPr id="7" name="Imagen 6" descr="Gráfico, Gráfico de líneas&#10;&#10;Descripción generada automáticamente">
            <a:extLst>
              <a:ext uri="{FF2B5EF4-FFF2-40B4-BE49-F238E27FC236}">
                <a16:creationId xmlns:a16="http://schemas.microsoft.com/office/drawing/2014/main" id="{CDCD3B9D-68F1-4F4A-5DDF-1F50C2C4B8AE}"/>
              </a:ext>
            </a:extLst>
          </p:cNvPr>
          <p:cNvPicPr>
            <a:picLocks noChangeAspect="1"/>
          </p:cNvPicPr>
          <p:nvPr/>
        </p:nvPicPr>
        <p:blipFill>
          <a:blip r:embed="rId3"/>
          <a:stretch>
            <a:fillRect/>
          </a:stretch>
        </p:blipFill>
        <p:spPr>
          <a:xfrm>
            <a:off x="3875315" y="985012"/>
            <a:ext cx="7188199" cy="4887975"/>
          </a:xfrm>
          <a:prstGeom prst="rect">
            <a:avLst/>
          </a:prstGeom>
        </p:spPr>
      </p:pic>
    </p:spTree>
    <p:extLst>
      <p:ext uri="{BB962C8B-B14F-4D97-AF65-F5344CB8AC3E}">
        <p14:creationId xmlns:p14="http://schemas.microsoft.com/office/powerpoint/2010/main" val="23425193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3750</TotalTime>
  <Words>1644</Words>
  <Application>Microsoft Macintosh PowerPoint</Application>
  <PresentationFormat>Panorámica</PresentationFormat>
  <Paragraphs>139</Paragraphs>
  <Slides>23</Slides>
  <Notes>7</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23</vt:i4>
      </vt:variant>
    </vt:vector>
  </HeadingPairs>
  <TitlesOfParts>
    <vt:vector size="29" baseType="lpstr">
      <vt:lpstr>Aptos</vt:lpstr>
      <vt:lpstr>Aptos Display</vt:lpstr>
      <vt:lpstr>Aptos Narrow</vt:lpstr>
      <vt:lpstr>Arial</vt:lpstr>
      <vt:lpstr>Tema de Office</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Francesc Roselló Peiró</dc:creator>
  <cp:lastModifiedBy>Francesc Roselló Peiró</cp:lastModifiedBy>
  <cp:revision>5</cp:revision>
  <dcterms:created xsi:type="dcterms:W3CDTF">2024-04-28T08:39:28Z</dcterms:created>
  <dcterms:modified xsi:type="dcterms:W3CDTF">2024-05-01T17:13:21Z</dcterms:modified>
</cp:coreProperties>
</file>